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490" r:id="rId2"/>
    <p:sldId id="316" r:id="rId3"/>
    <p:sldId id="465" r:id="rId4"/>
    <p:sldId id="466" r:id="rId5"/>
    <p:sldId id="467" r:id="rId6"/>
    <p:sldId id="469" r:id="rId7"/>
    <p:sldId id="318" r:id="rId8"/>
    <p:sldId id="470" r:id="rId9"/>
    <p:sldId id="471" r:id="rId10"/>
    <p:sldId id="472" r:id="rId11"/>
    <p:sldId id="474" r:id="rId12"/>
    <p:sldId id="473" r:id="rId13"/>
    <p:sldId id="475" r:id="rId14"/>
    <p:sldId id="435" r:id="rId15"/>
    <p:sldId id="436" r:id="rId16"/>
    <p:sldId id="442" r:id="rId17"/>
    <p:sldId id="477" r:id="rId18"/>
    <p:sldId id="478" r:id="rId19"/>
    <p:sldId id="476" r:id="rId20"/>
    <p:sldId id="451" r:id="rId21"/>
    <p:sldId id="479" r:id="rId22"/>
    <p:sldId id="455" r:id="rId23"/>
    <p:sldId id="488" r:id="rId24"/>
    <p:sldId id="481" r:id="rId25"/>
    <p:sldId id="482" r:id="rId26"/>
    <p:sldId id="483" r:id="rId27"/>
    <p:sldId id="484" r:id="rId28"/>
    <p:sldId id="485" r:id="rId29"/>
    <p:sldId id="48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13" autoAdjust="0"/>
  </p:normalViewPr>
  <p:slideViewPr>
    <p:cSldViewPr>
      <p:cViewPr>
        <p:scale>
          <a:sx n="110" d="100"/>
          <a:sy n="110" d="100"/>
        </p:scale>
        <p:origin x="-1644" y="-72"/>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07B9D-BB77-4FE5-A9F5-0999D36B7C0C}" type="datetimeFigureOut">
              <a:rPr lang="en-US" smtClean="0"/>
              <a:pPr/>
              <a:t>11/6/2013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BDC817-3888-46D5-BC47-BBB3EDD982AC}" type="slidenum">
              <a:rPr lang="en-US" smtClean="0"/>
              <a:pPr/>
              <a:t>‹#›</a:t>
            </a:fld>
            <a:endParaRPr lang="en-US"/>
          </a:p>
        </p:txBody>
      </p:sp>
    </p:spTree>
    <p:extLst>
      <p:ext uri="{BB962C8B-B14F-4D97-AF65-F5344CB8AC3E}">
        <p14:creationId xmlns:p14="http://schemas.microsoft.com/office/powerpoint/2010/main" val="388812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a:t>
            </a:fld>
            <a:endParaRPr lang="en-US"/>
          </a:p>
        </p:txBody>
      </p:sp>
    </p:spTree>
    <p:extLst>
      <p:ext uri="{BB962C8B-B14F-4D97-AF65-F5344CB8AC3E}">
        <p14:creationId xmlns:p14="http://schemas.microsoft.com/office/powerpoint/2010/main" val="3590678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1ECB7E-5831-421C-8180-C36EDC18B699}" type="slidenum">
              <a:rPr lang="en-US"/>
              <a:pPr fontAlgn="base">
                <a:spcBef>
                  <a:spcPct val="0"/>
                </a:spcBef>
                <a:spcAft>
                  <a:spcPct val="0"/>
                </a:spcAft>
              </a:pPr>
              <a:t>18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20</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1ECB7E-5831-421C-8180-C36EDC18B699}" type="slidenum">
              <a:rPr lang="en-US"/>
              <a:pPr fontAlgn="base">
                <a:spcBef>
                  <a:spcPct val="0"/>
                </a:spcBef>
                <a:spcAft>
                  <a:spcPct val="0"/>
                </a:spcAft>
              </a:pPr>
              <a:t>21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1ECB7E-5831-421C-8180-C36EDC18B699}" type="slidenum">
              <a:rPr lang="en-US"/>
              <a:pPr fontAlgn="base">
                <a:spcBef>
                  <a:spcPct val="0"/>
                </a:spcBef>
                <a:spcAft>
                  <a:spcPct val="0"/>
                </a:spcAft>
              </a:pPr>
              <a:t>23</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24</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1ECB7E-5831-421C-8180-C36EDC18B699}" type="slidenum">
              <a:rPr lang="en-US"/>
              <a:pPr fontAlgn="base">
                <a:spcBef>
                  <a:spcPct val="0"/>
                </a:spcBef>
                <a:spcAft>
                  <a:spcPct val="0"/>
                </a:spcAft>
              </a:pPr>
              <a:t>25</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26</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1ECB7E-5831-421C-8180-C36EDC18B699}" type="slidenum">
              <a:rPr lang="en-US"/>
              <a:pPr fontAlgn="base">
                <a:spcBef>
                  <a:spcPct val="0"/>
                </a:spcBef>
                <a:spcAft>
                  <a:spcPct val="0"/>
                </a:spcAft>
              </a:pPr>
              <a:t>27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1ECB7E-5831-421C-8180-C36EDC18B699}" type="slidenum">
              <a:rPr lang="en-US"/>
              <a:pPr fontAlgn="base">
                <a:spcBef>
                  <a:spcPct val="0"/>
                </a:spcBef>
                <a:spcAft>
                  <a:spcPct val="0"/>
                </a:spcAft>
              </a:pPr>
              <a:t>28</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http://www.youtube.com/watch?v=koZFca8AkT0 - School</a:t>
            </a:r>
            <a:r>
              <a:rPr lang="en-US" baseline="0" dirty="0" smtClean="0"/>
              <a:t>house Rock: Grammar Rock: </a:t>
            </a:r>
            <a:r>
              <a:rPr lang="en-US" b="0" dirty="0" smtClean="0"/>
              <a:t>Rufus Xavier Sarsaparilla (Pronouns)</a:t>
            </a:r>
            <a:endParaRPr lang="en-US" b="0" baseline="0" dirty="0" smtClean="0"/>
          </a:p>
          <a:p>
            <a:pPr>
              <a:spcBef>
                <a:spcPct val="0"/>
              </a:spcBef>
            </a:pPr>
            <a:r>
              <a:rPr lang="en-US" baseline="0" dirty="0" smtClean="0"/>
              <a:t>Posted in YouTube multiple times </a:t>
            </a: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1ECB7E-5831-421C-8180-C36EDC18B699}" type="slidenum">
              <a:rPr lang="en-US"/>
              <a:pPr fontAlgn="base">
                <a:spcBef>
                  <a:spcPct val="0"/>
                </a:spcBef>
                <a:spcAft>
                  <a:spcPct val="0"/>
                </a:spcAft>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1ECB7E-5831-421C-8180-C36EDC18B699}" type="slidenum">
              <a:rPr lang="en-US"/>
              <a:pPr fontAlgn="base">
                <a:spcBef>
                  <a:spcPct val="0"/>
                </a:spcBef>
                <a:spcAft>
                  <a:spcPct val="0"/>
                </a:spcAft>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89540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363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59109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02946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03680-D0BC-4BCF-840F-2A0CA9B9CFB5}"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16454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03680-D0BC-4BCF-840F-2A0CA9B9CFB5}"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57554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03680-D0BC-4BCF-840F-2A0CA9B9CFB5}" type="datetimeFigureOut">
              <a:rPr lang="en-US" smtClean="0"/>
              <a:pPr/>
              <a:t>11/6/2013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5225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03680-D0BC-4BCF-840F-2A0CA9B9CFB5}" type="datetimeFigureOut">
              <a:rPr lang="en-US" smtClean="0"/>
              <a:pPr/>
              <a:t>11/6/2013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204452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03680-D0BC-4BCF-840F-2A0CA9B9CFB5}" type="datetimeFigureOut">
              <a:rPr lang="en-US" smtClean="0"/>
              <a:pPr/>
              <a:t>11/6/2013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17176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94664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86345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03680-D0BC-4BCF-840F-2A0CA9B9CFB5}" type="datetimeFigureOut">
              <a:rPr lang="en-US" smtClean="0"/>
              <a:pPr/>
              <a:t>11/6/2013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7A234-9E2C-415E-972C-286DA9D67C79}" type="slidenum">
              <a:rPr lang="en-US" smtClean="0"/>
              <a:pPr/>
              <a:t>‹#›</a:t>
            </a:fld>
            <a:endParaRPr lang="en-US"/>
          </a:p>
        </p:txBody>
      </p:sp>
    </p:spTree>
    <p:extLst>
      <p:ext uri="{BB962C8B-B14F-4D97-AF65-F5344CB8AC3E}">
        <p14:creationId xmlns:p14="http://schemas.microsoft.com/office/powerpoint/2010/main" val="63636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major@ls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FFFF00"/>
                </a:solidFill>
                <a:latin typeface="Times New Roman" pitchFamily="18" charset="0"/>
                <a:cs typeface="Times New Roman" pitchFamily="18" charset="0"/>
              </a:rPr>
              <a:t>Ancient Greek for Everyone:</a:t>
            </a:r>
            <a:br>
              <a:rPr lang="en-US" b="1" dirty="0" smtClean="0">
                <a:solidFill>
                  <a:srgbClr val="FFFF00"/>
                </a:solidFill>
                <a:latin typeface="Times New Roman" pitchFamily="18" charset="0"/>
                <a:cs typeface="Times New Roman" pitchFamily="18" charset="0"/>
              </a:rPr>
            </a:br>
            <a:r>
              <a:rPr lang="en-US" b="1" dirty="0" smtClean="0">
                <a:solidFill>
                  <a:srgbClr val="FFFF00"/>
                </a:solidFill>
                <a:latin typeface="Times New Roman" pitchFamily="18" charset="0"/>
                <a:cs typeface="Times New Roman" pitchFamily="18" charset="0"/>
              </a:rPr>
              <a:t>A New Digital Resource for Beginning </a:t>
            </a:r>
            <a:r>
              <a:rPr lang="en-US" b="1" dirty="0">
                <a:solidFill>
                  <a:srgbClr val="FFFF00"/>
                </a:solidFill>
                <a:latin typeface="Times New Roman" pitchFamily="18" charset="0"/>
                <a:cs typeface="Times New Roman" pitchFamily="18" charset="0"/>
              </a:rPr>
              <a:t>Greek</a:t>
            </a:r>
            <a:br>
              <a:rPr lang="en-US" b="1" dirty="0">
                <a:solidFill>
                  <a:srgbClr val="FFFF00"/>
                </a:solidFill>
                <a:latin typeface="Times New Roman" pitchFamily="18" charset="0"/>
                <a:cs typeface="Times New Roman" pitchFamily="18" charset="0"/>
              </a:rPr>
            </a:br>
            <a:r>
              <a:rPr lang="en-US" sz="2800" b="1" dirty="0">
                <a:solidFill>
                  <a:srgbClr val="FFFF00"/>
                </a:solidFill>
                <a:latin typeface="Times New Roman" pitchFamily="18" charset="0"/>
                <a:cs typeface="Times New Roman" pitchFamily="18" charset="0"/>
              </a:rPr>
              <a:t>Unit 10: </a:t>
            </a:r>
            <a:br>
              <a:rPr lang="en-US" sz="2800" b="1" dirty="0">
                <a:solidFill>
                  <a:srgbClr val="FFFF00"/>
                </a:solidFill>
                <a:latin typeface="Times New Roman" pitchFamily="18" charset="0"/>
                <a:cs typeface="Times New Roman" pitchFamily="18" charset="0"/>
              </a:rPr>
            </a:br>
            <a:r>
              <a:rPr lang="en-US" sz="2800" b="1" dirty="0">
                <a:solidFill>
                  <a:srgbClr val="FFFF00"/>
                </a:solidFill>
                <a:latin typeface="Times New Roman" pitchFamily="18" charset="0"/>
                <a:cs typeface="Times New Roman" pitchFamily="18" charset="0"/>
              </a:rPr>
              <a:t>Greek Pronouns </a:t>
            </a:r>
            <a:r>
              <a:rPr lang="en-US" sz="2800" dirty="0">
                <a:solidFill>
                  <a:srgbClr val="FFFF00"/>
                </a:solidFill>
                <a:latin typeface="Times New Roman" pitchFamily="18" charset="0"/>
                <a:cs typeface="Times New Roman" pitchFamily="18" charset="0"/>
              </a:rPr>
              <a:t>concluded</a:t>
            </a:r>
            <a:r>
              <a:rPr lang="en-US" sz="2800" b="1" dirty="0">
                <a:solidFill>
                  <a:srgbClr val="FFFF00"/>
                </a:solidFill>
                <a:latin typeface="Times New Roman" pitchFamily="18" charset="0"/>
                <a:cs typeface="Times New Roman" pitchFamily="18" charset="0"/>
              </a:rPr>
              <a:t/>
            </a:r>
            <a:br>
              <a:rPr lang="en-US" sz="2800" b="1" dirty="0">
                <a:solidFill>
                  <a:srgbClr val="FFFF00"/>
                </a:solidFill>
                <a:latin typeface="Times New Roman" pitchFamily="18" charset="0"/>
                <a:cs typeface="Times New Roman" pitchFamily="18" charset="0"/>
              </a:rPr>
            </a:br>
            <a:endParaRPr lang="en-US" sz="3200"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1524000" y="4419600"/>
            <a:ext cx="6400800" cy="1752600"/>
          </a:xfrm>
        </p:spPr>
        <p:txBody>
          <a:bodyPr>
            <a:normAutofit/>
          </a:bodyPr>
          <a:lstStyle/>
          <a:p>
            <a:r>
              <a:rPr lang="en-US" dirty="0" smtClean="0">
                <a:solidFill>
                  <a:schemeClr val="bg1"/>
                </a:solidFill>
                <a:latin typeface="Times New Roman" pitchFamily="18" charset="0"/>
                <a:cs typeface="Times New Roman" pitchFamily="18" charset="0"/>
              </a:rPr>
              <a:t>2013 edition</a:t>
            </a:r>
          </a:p>
          <a:p>
            <a:r>
              <a:rPr lang="en-US" dirty="0" smtClean="0">
                <a:solidFill>
                  <a:schemeClr val="bg1"/>
                </a:solidFill>
                <a:latin typeface="Times New Roman" pitchFamily="18" charset="0"/>
                <a:cs typeface="Times New Roman" pitchFamily="18" charset="0"/>
              </a:rPr>
              <a:t>Wilfred E. Major</a:t>
            </a:r>
          </a:p>
          <a:p>
            <a:r>
              <a:rPr lang="en-US" dirty="0" smtClean="0">
                <a:solidFill>
                  <a:schemeClr val="bg1"/>
                </a:solidFill>
                <a:latin typeface="Times New Roman" pitchFamily="18" charset="0"/>
                <a:cs typeface="Times New Roman" pitchFamily="18" charset="0"/>
                <a:hlinkClick r:id="rId3"/>
              </a:rPr>
              <a:t>wmajor@lsu.edu</a:t>
            </a:r>
            <a:r>
              <a:rPr lang="en-US" dirty="0" smtClean="0">
                <a:solidFill>
                  <a:schemeClr val="bg1"/>
                </a:solidFill>
                <a:latin typeface="Times New Roman" pitchFamily="18" charset="0"/>
                <a:cs typeface="Times New Roman" pitchFamily="18" charset="0"/>
              </a:rPr>
              <a:t> </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579163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b="1" dirty="0" smtClean="0">
              <a:solidFill>
                <a:schemeClr val="bg1"/>
              </a:solidFill>
            </a:endParaRPr>
          </a:p>
        </p:txBody>
      </p:sp>
      <p:sp>
        <p:nvSpPr>
          <p:cNvPr id="27651" name="Rectangle 3"/>
          <p:cNvSpPr>
            <a:spLocks noGrp="1" noChangeArrowheads="1"/>
          </p:cNvSpPr>
          <p:nvPr>
            <p:ph type="body" idx="1"/>
          </p:nvPr>
        </p:nvSpPr>
        <p:spPr/>
        <p:txBody>
          <a:bodyPr/>
          <a:lstStyle/>
          <a:p>
            <a:pPr marL="0" indent="0">
              <a:buNone/>
              <a:defRPr/>
            </a:pPr>
            <a:r>
              <a:rPr lang="en-US" sz="2800" b="1" dirty="0" smtClean="0">
                <a:solidFill>
                  <a:srgbClr val="FFFF00"/>
                </a:solidFill>
                <a:latin typeface="Times New Roman" pitchFamily="18" charset="0"/>
                <a:cs typeface="Times New Roman" pitchFamily="18" charset="0"/>
              </a:rPr>
              <a:t>Pronouns</a:t>
            </a:r>
            <a:endParaRPr lang="en-US" b="1" dirty="0" smtClean="0">
              <a:solidFill>
                <a:srgbClr val="FFFF00"/>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reflexive 3</a:t>
            </a:r>
            <a:r>
              <a:rPr lang="en-US" sz="2400" baseline="30000" dirty="0" smtClean="0">
                <a:solidFill>
                  <a:schemeClr val="bg1"/>
                </a:solidFill>
                <a:latin typeface="Times New Roman" pitchFamily="18" charset="0"/>
                <a:cs typeface="Times New Roman" pitchFamily="18" charset="0"/>
              </a:rPr>
              <a:t>rd</a:t>
            </a:r>
            <a:r>
              <a:rPr lang="en-US" sz="2400" dirty="0" smtClean="0">
                <a:solidFill>
                  <a:schemeClr val="bg1"/>
                </a:solidFill>
                <a:latin typeface="Times New Roman" pitchFamily="18" charset="0"/>
                <a:cs typeface="Times New Roman" pitchFamily="18" charset="0"/>
              </a:rPr>
              <a:t> person pronouns (himself, herself, itself, themselves): </a:t>
            </a:r>
            <a:endParaRPr lang="en-US" sz="2400" dirty="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Note: Greek uses the archaic 3</a:t>
            </a:r>
            <a:r>
              <a:rPr lang="en-US" sz="2400" baseline="30000" dirty="0" smtClean="0">
                <a:solidFill>
                  <a:schemeClr val="bg1"/>
                </a:solidFill>
                <a:latin typeface="Times New Roman" pitchFamily="18" charset="0"/>
                <a:cs typeface="Times New Roman" pitchFamily="18" charset="0"/>
              </a:rPr>
              <a:t>rd</a:t>
            </a:r>
            <a:r>
              <a:rPr lang="en-US" sz="2400" dirty="0" smtClean="0">
                <a:solidFill>
                  <a:schemeClr val="bg1"/>
                </a:solidFill>
                <a:latin typeface="Times New Roman" pitchFamily="18" charset="0"/>
                <a:cs typeface="Times New Roman" pitchFamily="18" charset="0"/>
              </a:rPr>
              <a:t> person pronoun </a:t>
            </a:r>
            <a:r>
              <a:rPr lang="el-GR" sz="2400" dirty="0" smtClean="0">
                <a:solidFill>
                  <a:srgbClr val="FFFF00"/>
                </a:solidFill>
                <a:latin typeface="Palatino Linotype" pitchFamily="18" charset="0"/>
              </a:rPr>
              <a:t>ἑ</a:t>
            </a:r>
            <a:r>
              <a:rPr lang="en-US" sz="2400" dirty="0" smtClean="0">
                <a:solidFill>
                  <a:schemeClr val="bg1"/>
                </a:solidFill>
                <a:latin typeface="Palatino Linotype" pitchFamily="18" charset="0"/>
              </a:rPr>
              <a:t> </a:t>
            </a:r>
            <a:r>
              <a:rPr lang="en-US" sz="2400" dirty="0" smtClean="0">
                <a:solidFill>
                  <a:schemeClr val="bg1"/>
                </a:solidFill>
                <a:latin typeface="Times New Roman" pitchFamily="18" charset="0"/>
                <a:cs typeface="Times New Roman" pitchFamily="18" charset="0"/>
              </a:rPr>
              <a:t>as the first unit here.</a:t>
            </a:r>
            <a:r>
              <a:rPr lang="en-US" sz="2400" b="1" dirty="0" smtClean="0">
                <a:solidFill>
                  <a:srgbClr val="FFFF00"/>
                </a:solidFill>
                <a:latin typeface="Times New Roman" pitchFamily="18" charset="0"/>
                <a:cs typeface="Times New Roman" pitchFamily="18" charset="0"/>
              </a:rPr>
              <a:t> </a:t>
            </a:r>
            <a:endParaRPr lang="en-US" sz="2400" b="1" dirty="0">
              <a:solidFill>
                <a:srgbClr val="FFFF00"/>
              </a:solidFill>
              <a:latin typeface="Times New Roman" pitchFamily="18" charset="0"/>
              <a:cs typeface="Times New Roman" pitchFamily="18" charset="0"/>
            </a:endParaRPr>
          </a:p>
        </p:txBody>
      </p:sp>
      <p:sp>
        <p:nvSpPr>
          <p:cNvPr id="27652" name="Text Box 4"/>
          <p:cNvSpPr txBox="1">
            <a:spLocks noChangeArrowheads="1"/>
          </p:cNvSpPr>
          <p:nvPr/>
        </p:nvSpPr>
        <p:spPr bwMode="auto">
          <a:xfrm>
            <a:off x="1524000" y="4267200"/>
            <a:ext cx="2239716"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u="sng" dirty="0">
                <a:solidFill>
                  <a:schemeClr val="bg1"/>
                </a:solidFill>
                <a:cs typeface="Times New Roman" pitchFamily="18" charset="0"/>
              </a:rPr>
              <a:t>singular</a:t>
            </a:r>
          </a:p>
          <a:p>
            <a:pPr eaLnBrk="1" hangingPunct="1"/>
            <a:r>
              <a:rPr lang="en-US" dirty="0" smtClean="0">
                <a:solidFill>
                  <a:schemeClr val="bg1"/>
                </a:solidFill>
                <a:cs typeface="Times New Roman" pitchFamily="18" charset="0"/>
              </a:rPr>
              <a:t>(no nominative)</a:t>
            </a:r>
            <a:endParaRPr lang="en-US" b="1" dirty="0">
              <a:solidFill>
                <a:schemeClr val="bg1"/>
              </a:solidFill>
              <a:cs typeface="Times New Roman" pitchFamily="18" charset="0"/>
            </a:endParaRPr>
          </a:p>
          <a:p>
            <a:pPr eaLnBrk="1" hangingPunct="1"/>
            <a:r>
              <a:rPr lang="el-GR" dirty="0" smtClean="0">
                <a:solidFill>
                  <a:schemeClr val="bg1"/>
                </a:solidFill>
                <a:latin typeface="Palatino Linotype" pitchFamily="18" charset="0"/>
              </a:rPr>
              <a:t>ἑ</a:t>
            </a:r>
            <a:r>
              <a:rPr lang="el-GR" b="1" dirty="0" smtClean="0">
                <a:solidFill>
                  <a:srgbClr val="FFFF00"/>
                </a:solidFill>
                <a:latin typeface="Palatino Linotype" pitchFamily="18" charset="0"/>
              </a:rPr>
              <a:t>αυτοῦ</a:t>
            </a:r>
            <a:endParaRPr lang="en-US" b="1" dirty="0">
              <a:solidFill>
                <a:schemeClr val="bg1"/>
              </a:solidFill>
              <a:latin typeface="Palatino Linotype" pitchFamily="18" charset="0"/>
            </a:endParaRPr>
          </a:p>
          <a:p>
            <a:pPr eaLnBrk="1" hangingPunct="1"/>
            <a:r>
              <a:rPr lang="el-GR" dirty="0" smtClean="0">
                <a:solidFill>
                  <a:schemeClr val="bg1"/>
                </a:solidFill>
                <a:latin typeface="Palatino Linotype" pitchFamily="18" charset="0"/>
              </a:rPr>
              <a:t>ἑ</a:t>
            </a:r>
            <a:r>
              <a:rPr lang="el-GR" b="1" dirty="0" smtClean="0">
                <a:solidFill>
                  <a:srgbClr val="FFFF00"/>
                </a:solidFill>
                <a:latin typeface="Palatino Linotype" pitchFamily="18" charset="0"/>
              </a:rPr>
              <a:t>αυ</a:t>
            </a:r>
            <a:r>
              <a:rPr lang="el-GR" b="1" dirty="0" smtClean="0">
                <a:solidFill>
                  <a:srgbClr val="FFFF00"/>
                </a:solidFill>
                <a:latin typeface="Palatino Linotype" pitchFamily="18" charset="0"/>
                <a:cs typeface="Times New Roman" pitchFamily="18" charset="0"/>
              </a:rPr>
              <a:t>τῷ</a:t>
            </a:r>
            <a:r>
              <a:rPr lang="el-GR" b="1" dirty="0" smtClean="0">
                <a:solidFill>
                  <a:schemeClr val="bg1"/>
                </a:solidFill>
                <a:latin typeface="Palatino Linotype" pitchFamily="18" charset="0"/>
                <a:cs typeface="Times New Roman" pitchFamily="18" charset="0"/>
              </a:rPr>
              <a:t>/</a:t>
            </a:r>
            <a:r>
              <a:rPr lang="el-GR" b="1" dirty="0" smtClean="0">
                <a:solidFill>
                  <a:srgbClr val="FFFF00"/>
                </a:solidFill>
                <a:latin typeface="Palatino Linotype" pitchFamily="18" charset="0"/>
                <a:cs typeface="Times New Roman" pitchFamily="18" charset="0"/>
              </a:rPr>
              <a:t>ῇ</a:t>
            </a:r>
            <a:r>
              <a:rPr lang="el-GR" dirty="0" smtClean="0">
                <a:solidFill>
                  <a:srgbClr val="FFFF00"/>
                </a:solidFill>
                <a:latin typeface="Palatino Linotype" pitchFamily="18" charset="0"/>
                <a:cs typeface="Times New Roman" pitchFamily="18" charset="0"/>
              </a:rPr>
              <a:t> </a:t>
            </a:r>
            <a:endParaRPr lang="en-US" dirty="0">
              <a:solidFill>
                <a:srgbClr val="FFFF00"/>
              </a:solidFill>
              <a:latin typeface="Palatino Linotype" pitchFamily="18" charset="0"/>
            </a:endParaRPr>
          </a:p>
          <a:p>
            <a:pPr eaLnBrk="1" hangingPunct="1"/>
            <a:r>
              <a:rPr lang="el-GR" dirty="0" smtClean="0">
                <a:solidFill>
                  <a:schemeClr val="bg1"/>
                </a:solidFill>
                <a:latin typeface="Palatino Linotype" pitchFamily="18" charset="0"/>
              </a:rPr>
              <a:t>ἑ</a:t>
            </a:r>
            <a:r>
              <a:rPr lang="el-GR" b="1" dirty="0" smtClean="0">
                <a:solidFill>
                  <a:srgbClr val="FFFF00"/>
                </a:solidFill>
                <a:latin typeface="Palatino Linotype" pitchFamily="18" charset="0"/>
                <a:cs typeface="Times New Roman" pitchFamily="18" charset="0"/>
              </a:rPr>
              <a:t>αυτόν</a:t>
            </a:r>
            <a:r>
              <a:rPr lang="el-GR" b="1" dirty="0" smtClean="0">
                <a:solidFill>
                  <a:schemeClr val="bg1"/>
                </a:solidFill>
                <a:latin typeface="Palatino Linotype" pitchFamily="18" charset="0"/>
                <a:cs typeface="Times New Roman" pitchFamily="18" charset="0"/>
              </a:rPr>
              <a:t>/</a:t>
            </a:r>
            <a:r>
              <a:rPr lang="el-GR" b="1" dirty="0" smtClean="0">
                <a:solidFill>
                  <a:srgbClr val="FFFF00"/>
                </a:solidFill>
                <a:latin typeface="Palatino Linotype" pitchFamily="18" charset="0"/>
                <a:cs typeface="Times New Roman" pitchFamily="18" charset="0"/>
              </a:rPr>
              <a:t>ήν</a:t>
            </a:r>
            <a:r>
              <a:rPr lang="el-GR" dirty="0" smtClean="0">
                <a:solidFill>
                  <a:srgbClr val="FFFF00"/>
                </a:solidFill>
                <a:latin typeface="Palatino Linotype" pitchFamily="18" charset="0"/>
                <a:cs typeface="Times New Roman" pitchFamily="18" charset="0"/>
              </a:rPr>
              <a:t> </a:t>
            </a:r>
            <a:endParaRPr lang="en-US" b="1" dirty="0">
              <a:solidFill>
                <a:srgbClr val="FFFF00"/>
              </a:solidFill>
              <a:latin typeface="Palatino Linotype" pitchFamily="18" charset="0"/>
            </a:endParaRPr>
          </a:p>
        </p:txBody>
      </p:sp>
      <p:sp>
        <p:nvSpPr>
          <p:cNvPr id="27653" name="Text Box 5"/>
          <p:cNvSpPr txBox="1">
            <a:spLocks noChangeArrowheads="1"/>
          </p:cNvSpPr>
          <p:nvPr/>
        </p:nvSpPr>
        <p:spPr bwMode="auto">
          <a:xfrm>
            <a:off x="5562600" y="4267200"/>
            <a:ext cx="2539478"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u="sng" dirty="0">
                <a:solidFill>
                  <a:schemeClr val="bg1"/>
                </a:solidFill>
                <a:latin typeface="Palatino Linotype" pitchFamily="18" charset="0"/>
              </a:rPr>
              <a:t>plural</a:t>
            </a:r>
          </a:p>
          <a:p>
            <a:pPr eaLnBrk="1" hangingPunct="1"/>
            <a:r>
              <a:rPr lang="en-US" dirty="0">
                <a:solidFill>
                  <a:schemeClr val="bg1"/>
                </a:solidFill>
                <a:cs typeface="Times New Roman" pitchFamily="18" charset="0"/>
              </a:rPr>
              <a:t>(no nominative</a:t>
            </a:r>
            <a:r>
              <a:rPr lang="en-US" dirty="0" smtClean="0">
                <a:solidFill>
                  <a:schemeClr val="bg1"/>
                </a:solidFill>
                <a:cs typeface="Times New Roman" pitchFamily="18" charset="0"/>
              </a:rPr>
              <a:t>)</a:t>
            </a:r>
            <a:endParaRPr lang="en-US" b="1" dirty="0">
              <a:solidFill>
                <a:schemeClr val="bg1"/>
              </a:solidFill>
              <a:latin typeface="Palatino Linotype" pitchFamily="18" charset="0"/>
            </a:endParaRPr>
          </a:p>
          <a:p>
            <a:pPr eaLnBrk="1" hangingPunct="1"/>
            <a:r>
              <a:rPr lang="el-GR" dirty="0" smtClean="0">
                <a:solidFill>
                  <a:schemeClr val="bg1"/>
                </a:solidFill>
                <a:latin typeface="Palatino Linotype" pitchFamily="18" charset="0"/>
              </a:rPr>
              <a:t>ἑ</a:t>
            </a:r>
            <a:r>
              <a:rPr lang="el-GR" dirty="0" smtClean="0">
                <a:solidFill>
                  <a:srgbClr val="FFFF00"/>
                </a:solidFill>
                <a:latin typeface="Palatino Linotype" pitchFamily="18" charset="0"/>
                <a:cs typeface="Times New Roman" pitchFamily="18" charset="0"/>
              </a:rPr>
              <a:t>αυτῶν </a:t>
            </a:r>
            <a:endParaRPr lang="en-US" b="1" dirty="0">
              <a:solidFill>
                <a:schemeClr val="bg1"/>
              </a:solidFill>
              <a:latin typeface="Palatino Linotype" pitchFamily="18" charset="0"/>
            </a:endParaRPr>
          </a:p>
          <a:p>
            <a:pPr eaLnBrk="1" hangingPunct="1"/>
            <a:r>
              <a:rPr lang="el-GR" dirty="0" smtClean="0">
                <a:solidFill>
                  <a:schemeClr val="bg1"/>
                </a:solidFill>
                <a:latin typeface="Palatino Linotype" pitchFamily="18" charset="0"/>
              </a:rPr>
              <a:t>ἑ</a:t>
            </a:r>
            <a:r>
              <a:rPr lang="el-GR" dirty="0" smtClean="0">
                <a:solidFill>
                  <a:srgbClr val="FFFF00"/>
                </a:solidFill>
                <a:latin typeface="Palatino Linotype" pitchFamily="18" charset="0"/>
                <a:cs typeface="Times New Roman" pitchFamily="18" charset="0"/>
              </a:rPr>
              <a:t>αυτοῖς</a:t>
            </a:r>
            <a:r>
              <a:rPr lang="el-GR" b="1" dirty="0" smtClean="0">
                <a:solidFill>
                  <a:schemeClr val="bg1"/>
                </a:solidFill>
                <a:latin typeface="Palatino Linotype" pitchFamily="18" charset="0"/>
                <a:cs typeface="Times New Roman" pitchFamily="18" charset="0"/>
              </a:rPr>
              <a:t>/</a:t>
            </a:r>
            <a:r>
              <a:rPr lang="el-GR" dirty="0" smtClean="0">
                <a:solidFill>
                  <a:schemeClr val="bg1"/>
                </a:solidFill>
                <a:latin typeface="Palatino Linotype" pitchFamily="18" charset="0"/>
              </a:rPr>
              <a:t>ἑ</a:t>
            </a:r>
            <a:r>
              <a:rPr lang="el-GR" dirty="0" smtClean="0">
                <a:solidFill>
                  <a:srgbClr val="FFFF00"/>
                </a:solidFill>
                <a:latin typeface="Palatino Linotype" pitchFamily="18" charset="0"/>
                <a:cs typeface="Times New Roman" pitchFamily="18" charset="0"/>
              </a:rPr>
              <a:t>αυταῖς </a:t>
            </a:r>
            <a:endParaRPr lang="en-US" b="1" dirty="0">
              <a:solidFill>
                <a:srgbClr val="FFFF00"/>
              </a:solidFill>
              <a:latin typeface="Palatino Linotype" pitchFamily="18" charset="0"/>
            </a:endParaRPr>
          </a:p>
          <a:p>
            <a:pPr eaLnBrk="1" hangingPunct="1"/>
            <a:r>
              <a:rPr lang="el-GR" dirty="0" smtClean="0">
                <a:solidFill>
                  <a:schemeClr val="bg1"/>
                </a:solidFill>
                <a:latin typeface="Palatino Linotype" pitchFamily="18" charset="0"/>
              </a:rPr>
              <a:t>ἑ</a:t>
            </a:r>
            <a:r>
              <a:rPr lang="el-GR" dirty="0" smtClean="0">
                <a:solidFill>
                  <a:srgbClr val="FFFF00"/>
                </a:solidFill>
                <a:latin typeface="Palatino Linotype" pitchFamily="18" charset="0"/>
                <a:cs typeface="Times New Roman" pitchFamily="18" charset="0"/>
              </a:rPr>
              <a:t>αυτούς</a:t>
            </a:r>
            <a:r>
              <a:rPr lang="el-GR" b="1" dirty="0" smtClean="0">
                <a:solidFill>
                  <a:schemeClr val="bg1"/>
                </a:solidFill>
                <a:latin typeface="Palatino Linotype" pitchFamily="18" charset="0"/>
                <a:cs typeface="Times New Roman" pitchFamily="18" charset="0"/>
              </a:rPr>
              <a:t>/</a:t>
            </a:r>
            <a:r>
              <a:rPr lang="el-GR" dirty="0" smtClean="0">
                <a:solidFill>
                  <a:schemeClr val="bg1"/>
                </a:solidFill>
                <a:latin typeface="Palatino Linotype" pitchFamily="18" charset="0"/>
              </a:rPr>
              <a:t>ἑ</a:t>
            </a:r>
            <a:r>
              <a:rPr lang="el-GR" dirty="0" smtClean="0">
                <a:solidFill>
                  <a:srgbClr val="FFFF00"/>
                </a:solidFill>
                <a:latin typeface="Palatino Linotype" pitchFamily="18" charset="0"/>
                <a:cs typeface="Times New Roman" pitchFamily="18" charset="0"/>
              </a:rPr>
              <a:t>αυτάς </a:t>
            </a:r>
            <a:endParaRPr lang="en-US" dirty="0">
              <a:solidFill>
                <a:schemeClr val="bg1"/>
              </a:solidFill>
              <a:latin typeface="Palatino Linotype" pitchFamily="18" charset="0"/>
            </a:endParaRPr>
          </a:p>
        </p:txBody>
      </p:sp>
    </p:spTree>
    <p:extLst>
      <p:ext uri="{BB962C8B-B14F-4D97-AF65-F5344CB8AC3E}">
        <p14:creationId xmlns:p14="http://schemas.microsoft.com/office/powerpoint/2010/main" val="19938345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b="1" dirty="0" smtClean="0">
              <a:solidFill>
                <a:schemeClr val="bg1"/>
              </a:solidFill>
            </a:endParaRPr>
          </a:p>
        </p:txBody>
      </p:sp>
      <p:sp>
        <p:nvSpPr>
          <p:cNvPr id="27651" name="Rectangle 3"/>
          <p:cNvSpPr>
            <a:spLocks noGrp="1" noChangeArrowheads="1"/>
          </p:cNvSpPr>
          <p:nvPr>
            <p:ph type="body" idx="1"/>
          </p:nvPr>
        </p:nvSpPr>
        <p:spPr/>
        <p:txBody>
          <a:bodyPr/>
          <a:lstStyle/>
          <a:p>
            <a:pPr marL="0" indent="0">
              <a:buNone/>
              <a:defRPr/>
            </a:pPr>
            <a:r>
              <a:rPr lang="en-US" sz="2800" b="1" dirty="0" smtClean="0">
                <a:solidFill>
                  <a:srgbClr val="FFFF00"/>
                </a:solidFill>
                <a:latin typeface="Times New Roman" pitchFamily="18" charset="0"/>
                <a:cs typeface="Times New Roman" pitchFamily="18" charset="0"/>
              </a:rPr>
              <a:t>Pronouns</a:t>
            </a:r>
            <a:endParaRPr lang="en-US" b="1" dirty="0" smtClean="0">
              <a:solidFill>
                <a:srgbClr val="FFFF00"/>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reflexive 3</a:t>
            </a:r>
            <a:r>
              <a:rPr lang="en-US" sz="2400" baseline="30000" dirty="0" smtClean="0">
                <a:solidFill>
                  <a:schemeClr val="bg1"/>
                </a:solidFill>
                <a:latin typeface="Times New Roman" pitchFamily="18" charset="0"/>
                <a:cs typeface="Times New Roman" pitchFamily="18" charset="0"/>
              </a:rPr>
              <a:t>rd</a:t>
            </a:r>
            <a:r>
              <a:rPr lang="en-US" sz="2400" dirty="0" smtClean="0">
                <a:solidFill>
                  <a:schemeClr val="bg1"/>
                </a:solidFill>
                <a:latin typeface="Times New Roman" pitchFamily="18" charset="0"/>
                <a:cs typeface="Times New Roman" pitchFamily="18" charset="0"/>
              </a:rPr>
              <a:t> person pronouns (himself, herself, itself, themselves): </a:t>
            </a:r>
            <a:endParaRPr lang="en-US" sz="2400" dirty="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Note: Greek can contract this pronoun, with the result that only the </a:t>
            </a:r>
            <a:r>
              <a:rPr lang="en-US" sz="2400" dirty="0" smtClean="0">
                <a:solidFill>
                  <a:srgbClr val="FFFF00"/>
                </a:solidFill>
                <a:latin typeface="Times New Roman" pitchFamily="18" charset="0"/>
                <a:cs typeface="Times New Roman" pitchFamily="18" charset="0"/>
              </a:rPr>
              <a:t>rough breathing </a:t>
            </a:r>
            <a:r>
              <a:rPr lang="en-US" sz="2400" dirty="0" smtClean="0">
                <a:solidFill>
                  <a:schemeClr val="bg1"/>
                </a:solidFill>
                <a:latin typeface="Times New Roman" pitchFamily="18" charset="0"/>
                <a:cs typeface="Times New Roman" pitchFamily="18" charset="0"/>
              </a:rPr>
              <a:t>distinguishes it from the regular pronoun.</a:t>
            </a:r>
            <a:r>
              <a:rPr lang="en-US" sz="2400" b="1" dirty="0" smtClean="0">
                <a:solidFill>
                  <a:srgbClr val="FFFF00"/>
                </a:solidFill>
                <a:latin typeface="Times New Roman" pitchFamily="18" charset="0"/>
                <a:cs typeface="Times New Roman" pitchFamily="18" charset="0"/>
              </a:rPr>
              <a:t> </a:t>
            </a:r>
            <a:endParaRPr lang="en-US" sz="2400" b="1" dirty="0">
              <a:solidFill>
                <a:srgbClr val="FFFF00"/>
              </a:solidFill>
              <a:latin typeface="Times New Roman" pitchFamily="18" charset="0"/>
              <a:cs typeface="Times New Roman" pitchFamily="18" charset="0"/>
            </a:endParaRPr>
          </a:p>
        </p:txBody>
      </p:sp>
      <p:sp>
        <p:nvSpPr>
          <p:cNvPr id="27652" name="Text Box 4"/>
          <p:cNvSpPr txBox="1">
            <a:spLocks noChangeArrowheads="1"/>
          </p:cNvSpPr>
          <p:nvPr/>
        </p:nvSpPr>
        <p:spPr bwMode="auto">
          <a:xfrm>
            <a:off x="1524000" y="4267200"/>
            <a:ext cx="2239716"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u="sng" dirty="0">
                <a:solidFill>
                  <a:schemeClr val="bg1"/>
                </a:solidFill>
                <a:cs typeface="Times New Roman" pitchFamily="18" charset="0"/>
              </a:rPr>
              <a:t>singular</a:t>
            </a:r>
          </a:p>
          <a:p>
            <a:pPr eaLnBrk="1" hangingPunct="1"/>
            <a:r>
              <a:rPr lang="en-US" dirty="0" smtClean="0">
                <a:solidFill>
                  <a:schemeClr val="bg1"/>
                </a:solidFill>
                <a:cs typeface="Times New Roman" pitchFamily="18" charset="0"/>
              </a:rPr>
              <a:t>(no nominative)</a:t>
            </a:r>
            <a:endParaRPr lang="en-US" b="1" dirty="0">
              <a:solidFill>
                <a:schemeClr val="bg1"/>
              </a:solidFill>
              <a:cs typeface="Times New Roman" pitchFamily="18" charset="0"/>
            </a:endParaRPr>
          </a:p>
          <a:p>
            <a:pPr eaLnBrk="1" hangingPunct="1"/>
            <a:r>
              <a:rPr lang="el-GR" b="1" dirty="0" smtClean="0">
                <a:solidFill>
                  <a:srgbClr val="FFFF00"/>
                </a:solidFill>
                <a:latin typeface="Palatino Linotype" pitchFamily="18" charset="0"/>
              </a:rPr>
              <a:t>α</a:t>
            </a:r>
            <a:r>
              <a:rPr lang="el-GR" b="1" dirty="0" smtClean="0">
                <a:solidFill>
                  <a:schemeClr val="bg1"/>
                </a:solidFill>
                <a:latin typeface="Palatino Linotype" pitchFamily="18" charset="0"/>
              </a:rPr>
              <a:t>ὑ</a:t>
            </a:r>
            <a:r>
              <a:rPr lang="el-GR" b="1" dirty="0" smtClean="0">
                <a:solidFill>
                  <a:srgbClr val="FFFF00"/>
                </a:solidFill>
                <a:latin typeface="Palatino Linotype" pitchFamily="18" charset="0"/>
              </a:rPr>
              <a:t>τοῦ</a:t>
            </a:r>
            <a:endParaRPr lang="en-US" b="1" dirty="0">
              <a:solidFill>
                <a:schemeClr val="bg1"/>
              </a:solidFill>
              <a:latin typeface="Palatino Linotype" pitchFamily="18" charset="0"/>
            </a:endParaRPr>
          </a:p>
          <a:p>
            <a:pPr eaLnBrk="1" hangingPunct="1"/>
            <a:r>
              <a:rPr lang="el-GR" b="1" dirty="0">
                <a:solidFill>
                  <a:srgbClr val="FFFF00"/>
                </a:solidFill>
                <a:latin typeface="Palatino Linotype" pitchFamily="18" charset="0"/>
              </a:rPr>
              <a:t>α</a:t>
            </a:r>
            <a:r>
              <a:rPr lang="el-GR" b="1" dirty="0">
                <a:solidFill>
                  <a:schemeClr val="bg1"/>
                </a:solidFill>
                <a:latin typeface="Palatino Linotype" pitchFamily="18" charset="0"/>
              </a:rPr>
              <a:t>ὑ</a:t>
            </a:r>
            <a:r>
              <a:rPr lang="el-GR" b="1" dirty="0" smtClean="0">
                <a:solidFill>
                  <a:srgbClr val="FFFF00"/>
                </a:solidFill>
                <a:latin typeface="Palatino Linotype" pitchFamily="18" charset="0"/>
                <a:cs typeface="Times New Roman" pitchFamily="18" charset="0"/>
              </a:rPr>
              <a:t>τῷ</a:t>
            </a:r>
            <a:r>
              <a:rPr lang="el-GR" b="1" dirty="0" smtClean="0">
                <a:solidFill>
                  <a:schemeClr val="bg1"/>
                </a:solidFill>
                <a:latin typeface="Palatino Linotype" pitchFamily="18" charset="0"/>
                <a:cs typeface="Times New Roman" pitchFamily="18" charset="0"/>
              </a:rPr>
              <a:t>/</a:t>
            </a:r>
            <a:r>
              <a:rPr lang="el-GR" b="1" dirty="0" smtClean="0">
                <a:solidFill>
                  <a:srgbClr val="FFFF00"/>
                </a:solidFill>
                <a:latin typeface="Palatino Linotype" pitchFamily="18" charset="0"/>
                <a:cs typeface="Times New Roman" pitchFamily="18" charset="0"/>
              </a:rPr>
              <a:t>ῇ</a:t>
            </a:r>
            <a:r>
              <a:rPr lang="el-GR" dirty="0" smtClean="0">
                <a:solidFill>
                  <a:srgbClr val="FFFF00"/>
                </a:solidFill>
                <a:latin typeface="Palatino Linotype" pitchFamily="18" charset="0"/>
                <a:cs typeface="Times New Roman" pitchFamily="18" charset="0"/>
              </a:rPr>
              <a:t> </a:t>
            </a:r>
            <a:endParaRPr lang="en-US" dirty="0">
              <a:solidFill>
                <a:srgbClr val="FFFF00"/>
              </a:solidFill>
              <a:latin typeface="Palatino Linotype" pitchFamily="18" charset="0"/>
            </a:endParaRPr>
          </a:p>
          <a:p>
            <a:pPr eaLnBrk="1" hangingPunct="1"/>
            <a:r>
              <a:rPr lang="el-GR" b="1" dirty="0" smtClean="0">
                <a:solidFill>
                  <a:srgbClr val="FFFF00"/>
                </a:solidFill>
                <a:latin typeface="Palatino Linotype" pitchFamily="18" charset="0"/>
              </a:rPr>
              <a:t>α</a:t>
            </a:r>
            <a:r>
              <a:rPr lang="el-GR" b="1" dirty="0" smtClean="0">
                <a:solidFill>
                  <a:schemeClr val="bg1"/>
                </a:solidFill>
                <a:latin typeface="Palatino Linotype" pitchFamily="18" charset="0"/>
              </a:rPr>
              <a:t>ὑ</a:t>
            </a:r>
            <a:r>
              <a:rPr lang="el-GR" b="1" dirty="0" smtClean="0">
                <a:solidFill>
                  <a:srgbClr val="FFFF00"/>
                </a:solidFill>
                <a:latin typeface="Palatino Linotype" pitchFamily="18" charset="0"/>
                <a:cs typeface="Times New Roman" pitchFamily="18" charset="0"/>
              </a:rPr>
              <a:t>τόν</a:t>
            </a:r>
            <a:r>
              <a:rPr lang="el-GR" b="1" dirty="0" smtClean="0">
                <a:solidFill>
                  <a:schemeClr val="bg1"/>
                </a:solidFill>
                <a:latin typeface="Palatino Linotype" pitchFamily="18" charset="0"/>
                <a:cs typeface="Times New Roman" pitchFamily="18" charset="0"/>
              </a:rPr>
              <a:t>/</a:t>
            </a:r>
            <a:r>
              <a:rPr lang="el-GR" b="1" dirty="0" smtClean="0">
                <a:solidFill>
                  <a:srgbClr val="FFFF00"/>
                </a:solidFill>
                <a:latin typeface="Palatino Linotype" pitchFamily="18" charset="0"/>
                <a:cs typeface="Times New Roman" pitchFamily="18" charset="0"/>
              </a:rPr>
              <a:t>ήν</a:t>
            </a:r>
            <a:r>
              <a:rPr lang="el-GR" dirty="0" smtClean="0">
                <a:solidFill>
                  <a:srgbClr val="FFFF00"/>
                </a:solidFill>
                <a:latin typeface="Palatino Linotype" pitchFamily="18" charset="0"/>
                <a:cs typeface="Times New Roman" pitchFamily="18" charset="0"/>
              </a:rPr>
              <a:t> </a:t>
            </a:r>
            <a:endParaRPr lang="en-US" b="1" dirty="0">
              <a:solidFill>
                <a:srgbClr val="FFFF00"/>
              </a:solidFill>
              <a:latin typeface="Palatino Linotype" pitchFamily="18" charset="0"/>
            </a:endParaRPr>
          </a:p>
        </p:txBody>
      </p:sp>
      <p:sp>
        <p:nvSpPr>
          <p:cNvPr id="27653" name="Text Box 5"/>
          <p:cNvSpPr txBox="1">
            <a:spLocks noChangeArrowheads="1"/>
          </p:cNvSpPr>
          <p:nvPr/>
        </p:nvSpPr>
        <p:spPr bwMode="auto">
          <a:xfrm>
            <a:off x="5562600" y="4267200"/>
            <a:ext cx="2289409"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u="sng" dirty="0">
                <a:solidFill>
                  <a:schemeClr val="bg1"/>
                </a:solidFill>
                <a:latin typeface="Palatino Linotype" pitchFamily="18" charset="0"/>
              </a:rPr>
              <a:t>plural</a:t>
            </a:r>
          </a:p>
          <a:p>
            <a:pPr eaLnBrk="1" hangingPunct="1"/>
            <a:r>
              <a:rPr lang="en-US" dirty="0">
                <a:solidFill>
                  <a:schemeClr val="bg1"/>
                </a:solidFill>
                <a:cs typeface="Times New Roman" pitchFamily="18" charset="0"/>
              </a:rPr>
              <a:t>(no nominative</a:t>
            </a:r>
            <a:r>
              <a:rPr lang="en-US" dirty="0" smtClean="0">
                <a:solidFill>
                  <a:schemeClr val="bg1"/>
                </a:solidFill>
                <a:cs typeface="Times New Roman" pitchFamily="18" charset="0"/>
              </a:rPr>
              <a:t>)</a:t>
            </a:r>
            <a:endParaRPr lang="en-US" b="1" dirty="0">
              <a:solidFill>
                <a:schemeClr val="bg1"/>
              </a:solidFill>
              <a:latin typeface="Palatino Linotype" pitchFamily="18" charset="0"/>
            </a:endParaRPr>
          </a:p>
          <a:p>
            <a:pPr eaLnBrk="1" hangingPunct="1"/>
            <a:r>
              <a:rPr lang="el-GR" b="1" dirty="0">
                <a:solidFill>
                  <a:srgbClr val="FFFF00"/>
                </a:solidFill>
                <a:latin typeface="Palatino Linotype" pitchFamily="18" charset="0"/>
              </a:rPr>
              <a:t>α</a:t>
            </a:r>
            <a:r>
              <a:rPr lang="el-GR" b="1" dirty="0">
                <a:solidFill>
                  <a:schemeClr val="bg1"/>
                </a:solidFill>
                <a:latin typeface="Palatino Linotype" pitchFamily="18" charset="0"/>
              </a:rPr>
              <a:t>ὑ</a:t>
            </a:r>
            <a:r>
              <a:rPr lang="el-GR" dirty="0" smtClean="0">
                <a:solidFill>
                  <a:srgbClr val="FFFF00"/>
                </a:solidFill>
                <a:latin typeface="Palatino Linotype" pitchFamily="18" charset="0"/>
                <a:cs typeface="Times New Roman" pitchFamily="18" charset="0"/>
              </a:rPr>
              <a:t>τῶν </a:t>
            </a:r>
            <a:endParaRPr lang="en-US" b="1" dirty="0">
              <a:solidFill>
                <a:schemeClr val="bg1"/>
              </a:solidFill>
              <a:latin typeface="Palatino Linotype" pitchFamily="18" charset="0"/>
            </a:endParaRPr>
          </a:p>
          <a:p>
            <a:pPr eaLnBrk="1" hangingPunct="1"/>
            <a:r>
              <a:rPr lang="el-GR" b="1" dirty="0" smtClean="0">
                <a:solidFill>
                  <a:srgbClr val="FFFF00"/>
                </a:solidFill>
                <a:latin typeface="Palatino Linotype" pitchFamily="18" charset="0"/>
              </a:rPr>
              <a:t>α</a:t>
            </a:r>
            <a:r>
              <a:rPr lang="el-GR" b="1" dirty="0" smtClean="0">
                <a:solidFill>
                  <a:schemeClr val="bg1"/>
                </a:solidFill>
                <a:latin typeface="Palatino Linotype" pitchFamily="18" charset="0"/>
              </a:rPr>
              <a:t>ὑ</a:t>
            </a:r>
            <a:r>
              <a:rPr lang="el-GR" dirty="0" smtClean="0">
                <a:solidFill>
                  <a:srgbClr val="FFFF00"/>
                </a:solidFill>
                <a:latin typeface="Palatino Linotype" pitchFamily="18" charset="0"/>
                <a:cs typeface="Times New Roman" pitchFamily="18" charset="0"/>
              </a:rPr>
              <a:t>τοῖς</a:t>
            </a:r>
            <a:r>
              <a:rPr lang="el-GR" b="1" dirty="0" smtClean="0">
                <a:solidFill>
                  <a:schemeClr val="bg1"/>
                </a:solidFill>
                <a:latin typeface="Palatino Linotype" pitchFamily="18" charset="0"/>
                <a:cs typeface="Times New Roman" pitchFamily="18" charset="0"/>
              </a:rPr>
              <a:t>/</a:t>
            </a:r>
            <a:r>
              <a:rPr lang="el-GR" b="1" dirty="0">
                <a:solidFill>
                  <a:srgbClr val="FFFF00"/>
                </a:solidFill>
                <a:latin typeface="Palatino Linotype" pitchFamily="18" charset="0"/>
              </a:rPr>
              <a:t>α</a:t>
            </a:r>
            <a:r>
              <a:rPr lang="el-GR" b="1" dirty="0">
                <a:solidFill>
                  <a:schemeClr val="bg1"/>
                </a:solidFill>
                <a:latin typeface="Palatino Linotype" pitchFamily="18" charset="0"/>
              </a:rPr>
              <a:t>ὑ</a:t>
            </a:r>
            <a:r>
              <a:rPr lang="el-GR" dirty="0" smtClean="0">
                <a:solidFill>
                  <a:srgbClr val="FFFF00"/>
                </a:solidFill>
                <a:latin typeface="Palatino Linotype" pitchFamily="18" charset="0"/>
                <a:cs typeface="Times New Roman" pitchFamily="18" charset="0"/>
              </a:rPr>
              <a:t>ταῖς </a:t>
            </a:r>
            <a:endParaRPr lang="en-US" b="1" dirty="0">
              <a:solidFill>
                <a:srgbClr val="FFFF00"/>
              </a:solidFill>
              <a:latin typeface="Palatino Linotype" pitchFamily="18" charset="0"/>
            </a:endParaRPr>
          </a:p>
          <a:p>
            <a:pPr eaLnBrk="1" hangingPunct="1"/>
            <a:r>
              <a:rPr lang="el-GR" b="1" dirty="0" smtClean="0">
                <a:solidFill>
                  <a:srgbClr val="FFFF00"/>
                </a:solidFill>
                <a:latin typeface="Palatino Linotype" pitchFamily="18" charset="0"/>
              </a:rPr>
              <a:t>α</a:t>
            </a:r>
            <a:r>
              <a:rPr lang="el-GR" b="1" dirty="0" smtClean="0">
                <a:solidFill>
                  <a:schemeClr val="bg1"/>
                </a:solidFill>
                <a:latin typeface="Palatino Linotype" pitchFamily="18" charset="0"/>
              </a:rPr>
              <a:t>ὑ</a:t>
            </a:r>
            <a:r>
              <a:rPr lang="el-GR" dirty="0" smtClean="0">
                <a:solidFill>
                  <a:srgbClr val="FFFF00"/>
                </a:solidFill>
                <a:latin typeface="Palatino Linotype" pitchFamily="18" charset="0"/>
                <a:cs typeface="Times New Roman" pitchFamily="18" charset="0"/>
              </a:rPr>
              <a:t>τούς</a:t>
            </a:r>
            <a:r>
              <a:rPr lang="el-GR" b="1" dirty="0" smtClean="0">
                <a:solidFill>
                  <a:schemeClr val="bg1"/>
                </a:solidFill>
                <a:latin typeface="Palatino Linotype" pitchFamily="18" charset="0"/>
                <a:cs typeface="Times New Roman" pitchFamily="18" charset="0"/>
              </a:rPr>
              <a:t>/</a:t>
            </a:r>
            <a:r>
              <a:rPr lang="el-GR" b="1" dirty="0" smtClean="0">
                <a:solidFill>
                  <a:srgbClr val="FFFF00"/>
                </a:solidFill>
                <a:latin typeface="Palatino Linotype" pitchFamily="18" charset="0"/>
              </a:rPr>
              <a:t>α</a:t>
            </a:r>
            <a:r>
              <a:rPr lang="el-GR" b="1" dirty="0" smtClean="0">
                <a:solidFill>
                  <a:schemeClr val="bg1"/>
                </a:solidFill>
                <a:latin typeface="Palatino Linotype" pitchFamily="18" charset="0"/>
              </a:rPr>
              <a:t>ὑ</a:t>
            </a:r>
            <a:r>
              <a:rPr lang="el-GR" dirty="0" smtClean="0">
                <a:solidFill>
                  <a:srgbClr val="FFFF00"/>
                </a:solidFill>
                <a:latin typeface="Palatino Linotype" pitchFamily="18" charset="0"/>
                <a:cs typeface="Times New Roman" pitchFamily="18" charset="0"/>
              </a:rPr>
              <a:t>τάς </a:t>
            </a:r>
            <a:endParaRPr lang="en-US" dirty="0">
              <a:solidFill>
                <a:schemeClr val="bg1"/>
              </a:solidFill>
              <a:latin typeface="Palatino Linotype" pitchFamily="18" charset="0"/>
            </a:endParaRPr>
          </a:p>
        </p:txBody>
      </p:sp>
    </p:spTree>
    <p:extLst>
      <p:ext uri="{BB962C8B-B14F-4D97-AF65-F5344CB8AC3E}">
        <p14:creationId xmlns:p14="http://schemas.microsoft.com/office/powerpoint/2010/main" val="1978182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b="1" dirty="0" smtClean="0">
              <a:solidFill>
                <a:schemeClr val="bg1"/>
              </a:solidFill>
            </a:endParaRPr>
          </a:p>
        </p:txBody>
      </p:sp>
      <p:sp>
        <p:nvSpPr>
          <p:cNvPr id="27651" name="Rectangle 3"/>
          <p:cNvSpPr>
            <a:spLocks noGrp="1" noChangeArrowheads="1"/>
          </p:cNvSpPr>
          <p:nvPr>
            <p:ph type="body" idx="1"/>
          </p:nvPr>
        </p:nvSpPr>
        <p:spPr/>
        <p:txBody>
          <a:bodyPr/>
          <a:lstStyle/>
          <a:p>
            <a:pPr marL="0" indent="0">
              <a:buNone/>
              <a:defRPr/>
            </a:pPr>
            <a:r>
              <a:rPr lang="en-US" sz="2800" b="1" dirty="0" smtClean="0">
                <a:solidFill>
                  <a:srgbClr val="FFFF00"/>
                </a:solidFill>
                <a:latin typeface="Times New Roman" pitchFamily="18" charset="0"/>
                <a:cs typeface="Times New Roman" pitchFamily="18" charset="0"/>
              </a:rPr>
              <a:t>Pronouns</a:t>
            </a:r>
            <a:endParaRPr lang="en-US" b="1" dirty="0" smtClean="0">
              <a:solidFill>
                <a:srgbClr val="FFFF00"/>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Greek has a distinct pronoun that corresponds to the phrase “each other.” It is called the </a:t>
            </a:r>
            <a:r>
              <a:rPr lang="en-US" sz="2400" dirty="0" smtClean="0">
                <a:solidFill>
                  <a:srgbClr val="FFFF00"/>
                </a:solidFill>
                <a:latin typeface="Times New Roman" pitchFamily="18" charset="0"/>
                <a:cs typeface="Times New Roman" pitchFamily="18" charset="0"/>
              </a:rPr>
              <a:t>reciprocal</a:t>
            </a:r>
            <a:r>
              <a:rPr lang="en-US" sz="2400" dirty="0" smtClean="0">
                <a:solidFill>
                  <a:schemeClr val="bg1"/>
                </a:solidFill>
                <a:latin typeface="Times New Roman" pitchFamily="18" charset="0"/>
                <a:cs typeface="Times New Roman" pitchFamily="18" charset="0"/>
              </a:rPr>
              <a:t> pronoun. </a:t>
            </a:r>
            <a:endParaRPr lang="en-US" sz="2400" dirty="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Example: </a:t>
            </a:r>
            <a:r>
              <a:rPr lang="el-GR" sz="2400" dirty="0" smtClean="0">
                <a:solidFill>
                  <a:schemeClr val="bg1"/>
                </a:solidFill>
                <a:latin typeface="Palatino Linotype" pitchFamily="18" charset="0"/>
                <a:cs typeface="Times New Roman" pitchFamily="18" charset="0"/>
              </a:rPr>
              <a:t>οἱ Ἕλληνες </a:t>
            </a:r>
            <a:r>
              <a:rPr lang="el-GR" sz="2400" dirty="0" smtClean="0">
                <a:solidFill>
                  <a:srgbClr val="FFFF00"/>
                </a:solidFill>
                <a:latin typeface="Palatino Linotype" pitchFamily="18" charset="0"/>
                <a:cs typeface="Times New Roman" pitchFamily="18" charset="0"/>
              </a:rPr>
              <a:t>ἀλλήλοις</a:t>
            </a:r>
            <a:r>
              <a:rPr lang="el-GR" sz="2400" dirty="0" smtClean="0">
                <a:solidFill>
                  <a:schemeClr val="bg1"/>
                </a:solidFill>
                <a:latin typeface="Palatino Linotype" pitchFamily="18" charset="0"/>
                <a:cs typeface="Times New Roman" pitchFamily="18" charset="0"/>
              </a:rPr>
              <a:t> μάχονται</a:t>
            </a:r>
            <a:r>
              <a:rPr lang="el-GR" sz="2400" dirty="0" smtClean="0">
                <a:solidFill>
                  <a:schemeClr val="bg1"/>
                </a:solidFill>
                <a:latin typeface="Times New Roman" pitchFamily="18" charset="0"/>
                <a:cs typeface="Times New Roman" pitchFamily="18" charset="0"/>
              </a:rPr>
              <a:t>. </a:t>
            </a:r>
            <a:endParaRPr lang="en-US" sz="2400" dirty="0" smtClean="0">
              <a:solidFill>
                <a:schemeClr val="bg1"/>
              </a:solidFill>
              <a:latin typeface="Times New Roman" pitchFamily="18" charset="0"/>
              <a:cs typeface="Times New Roman" pitchFamily="18" charset="0"/>
            </a:endParaRPr>
          </a:p>
          <a:p>
            <a:pPr marL="1371600" lvl="3" indent="0">
              <a:buNone/>
              <a:defRPr/>
            </a:pPr>
            <a:r>
              <a:rPr lang="en-US" sz="2400" dirty="0" smtClean="0">
                <a:solidFill>
                  <a:schemeClr val="bg1"/>
                </a:solidFill>
                <a:latin typeface="Times New Roman" pitchFamily="18" charset="0"/>
                <a:cs typeface="Times New Roman" pitchFamily="18" charset="0"/>
              </a:rPr>
              <a:t>“The Greeks are fighting with </a:t>
            </a:r>
            <a:r>
              <a:rPr lang="en-US" sz="2400" dirty="0" smtClean="0">
                <a:solidFill>
                  <a:srgbClr val="FFFF00"/>
                </a:solidFill>
                <a:latin typeface="Times New Roman" pitchFamily="18" charset="0"/>
                <a:cs typeface="Times New Roman" pitchFamily="18" charset="0"/>
              </a:rPr>
              <a:t>each other</a:t>
            </a:r>
            <a:r>
              <a:rPr lang="en-US" sz="2400" dirty="0" smtClean="0">
                <a:solidFill>
                  <a:schemeClr val="bg1"/>
                </a:solidFill>
                <a:latin typeface="Times New Roman" pitchFamily="18" charset="0"/>
                <a:cs typeface="Times New Roman" pitchFamily="18" charset="0"/>
              </a:rPr>
              <a:t>.”</a:t>
            </a:r>
            <a:r>
              <a:rPr lang="en-US" sz="2400" b="1" dirty="0" smtClean="0">
                <a:solidFill>
                  <a:srgbClr val="FFFF00"/>
                </a:solidFill>
                <a:latin typeface="Times New Roman" pitchFamily="18" charset="0"/>
                <a:cs typeface="Times New Roman" pitchFamily="18" charset="0"/>
              </a:rPr>
              <a:t> </a:t>
            </a:r>
            <a:endParaRPr lang="en-US" sz="2400" b="1" dirty="0">
              <a:solidFill>
                <a:srgbClr val="FFFF00"/>
              </a:solidFill>
              <a:latin typeface="Times New Roman" pitchFamily="18" charset="0"/>
              <a:cs typeface="Times New Roman" pitchFamily="18" charset="0"/>
            </a:endParaRPr>
          </a:p>
        </p:txBody>
      </p:sp>
      <p:sp>
        <p:nvSpPr>
          <p:cNvPr id="27653" name="Text Box 5"/>
          <p:cNvSpPr txBox="1">
            <a:spLocks noChangeArrowheads="1"/>
          </p:cNvSpPr>
          <p:nvPr/>
        </p:nvSpPr>
        <p:spPr bwMode="auto">
          <a:xfrm>
            <a:off x="5562600" y="4267200"/>
            <a:ext cx="215636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u="sng" dirty="0">
                <a:solidFill>
                  <a:schemeClr val="bg1"/>
                </a:solidFill>
                <a:latin typeface="Palatino Linotype" pitchFamily="18" charset="0"/>
              </a:rPr>
              <a:t>plural</a:t>
            </a:r>
          </a:p>
          <a:p>
            <a:pPr eaLnBrk="1" hangingPunct="1"/>
            <a:r>
              <a:rPr lang="en-US" dirty="0">
                <a:solidFill>
                  <a:schemeClr val="bg1"/>
                </a:solidFill>
                <a:cs typeface="Times New Roman" pitchFamily="18" charset="0"/>
              </a:rPr>
              <a:t>(no nominative</a:t>
            </a:r>
            <a:r>
              <a:rPr lang="en-US" dirty="0" smtClean="0">
                <a:solidFill>
                  <a:schemeClr val="bg1"/>
                </a:solidFill>
                <a:cs typeface="Times New Roman" pitchFamily="18" charset="0"/>
              </a:rPr>
              <a:t>)</a:t>
            </a:r>
            <a:endParaRPr lang="en-US" b="1" dirty="0">
              <a:solidFill>
                <a:schemeClr val="bg1"/>
              </a:solidFill>
              <a:latin typeface="Palatino Linotype" pitchFamily="18" charset="0"/>
            </a:endParaRPr>
          </a:p>
          <a:p>
            <a:pPr eaLnBrk="1" hangingPunct="1"/>
            <a:r>
              <a:rPr lang="el-GR" dirty="0" smtClean="0">
                <a:solidFill>
                  <a:schemeClr val="bg1"/>
                </a:solidFill>
                <a:latin typeface="Palatino Linotype" pitchFamily="18" charset="0"/>
                <a:cs typeface="Times New Roman" pitchFamily="18" charset="0"/>
              </a:rPr>
              <a:t>ἀλλήλ</a:t>
            </a:r>
            <a:r>
              <a:rPr lang="el-GR" dirty="0" smtClean="0">
                <a:solidFill>
                  <a:srgbClr val="FFFF00"/>
                </a:solidFill>
                <a:latin typeface="Palatino Linotype" pitchFamily="18" charset="0"/>
                <a:cs typeface="Times New Roman" pitchFamily="18" charset="0"/>
              </a:rPr>
              <a:t>ων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pPr eaLnBrk="1" hangingPunct="1"/>
            <a:r>
              <a:rPr lang="el-GR" dirty="0" smtClean="0">
                <a:solidFill>
                  <a:schemeClr val="bg1"/>
                </a:solidFill>
                <a:latin typeface="Palatino Linotype" pitchFamily="18" charset="0"/>
                <a:cs typeface="Times New Roman" pitchFamily="18" charset="0"/>
              </a:rPr>
              <a:t>ἀλλήλ</a:t>
            </a:r>
            <a:r>
              <a:rPr lang="el-GR" dirty="0" smtClean="0">
                <a:solidFill>
                  <a:srgbClr val="FFFF00"/>
                </a:solidFill>
                <a:latin typeface="Palatino Linotype" pitchFamily="18" charset="0"/>
                <a:cs typeface="Times New Roman" pitchFamily="18" charset="0"/>
              </a:rPr>
              <a:t>οις</a:t>
            </a:r>
            <a:r>
              <a:rPr lang="el-GR" b="1" dirty="0" smtClean="0">
                <a:solidFill>
                  <a:schemeClr val="bg1"/>
                </a:solidFill>
                <a:latin typeface="Palatino Linotype" pitchFamily="18" charset="0"/>
                <a:cs typeface="Times New Roman" pitchFamily="18" charset="0"/>
              </a:rPr>
              <a:t>/</a:t>
            </a:r>
            <a:r>
              <a:rPr lang="el-GR" dirty="0" smtClean="0">
                <a:solidFill>
                  <a:srgbClr val="FFFF00"/>
                </a:solidFill>
                <a:latin typeface="Palatino Linotype" pitchFamily="18" charset="0"/>
                <a:cs typeface="Times New Roman" pitchFamily="18" charset="0"/>
              </a:rPr>
              <a:t>αις</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pPr eaLnBrk="1" hangingPunct="1"/>
            <a:r>
              <a:rPr lang="el-GR" dirty="0" smtClean="0">
                <a:solidFill>
                  <a:schemeClr val="bg1"/>
                </a:solidFill>
                <a:latin typeface="Palatino Linotype" pitchFamily="18" charset="0"/>
                <a:cs typeface="Times New Roman" pitchFamily="18" charset="0"/>
              </a:rPr>
              <a:t>ἀλλήλ</a:t>
            </a:r>
            <a:r>
              <a:rPr lang="el-GR" dirty="0" smtClean="0">
                <a:solidFill>
                  <a:srgbClr val="FFFF00"/>
                </a:solidFill>
                <a:latin typeface="Palatino Linotype" pitchFamily="18" charset="0"/>
                <a:cs typeface="Times New Roman" pitchFamily="18" charset="0"/>
              </a:rPr>
              <a:t>ους</a:t>
            </a:r>
            <a:r>
              <a:rPr lang="el-GR" b="1" dirty="0" smtClean="0">
                <a:solidFill>
                  <a:schemeClr val="bg1"/>
                </a:solidFill>
                <a:latin typeface="Palatino Linotype" pitchFamily="18" charset="0"/>
                <a:cs typeface="Times New Roman" pitchFamily="18" charset="0"/>
              </a:rPr>
              <a:t>/</a:t>
            </a:r>
            <a:r>
              <a:rPr lang="el-GR" dirty="0" smtClean="0">
                <a:solidFill>
                  <a:srgbClr val="FFFF00"/>
                </a:solidFill>
                <a:latin typeface="Palatino Linotype" pitchFamily="18" charset="0"/>
                <a:cs typeface="Times New Roman" pitchFamily="18" charset="0"/>
              </a:rPr>
              <a:t>ας</a:t>
            </a:r>
            <a:endParaRPr lang="en-US" dirty="0">
              <a:solidFill>
                <a:schemeClr val="bg1"/>
              </a:solidFill>
              <a:latin typeface="Palatino Linotype" pitchFamily="18" charset="0"/>
            </a:endParaRPr>
          </a:p>
        </p:txBody>
      </p:sp>
    </p:spTree>
    <p:extLst>
      <p:ext uri="{BB962C8B-B14F-4D97-AF65-F5344CB8AC3E}">
        <p14:creationId xmlns:p14="http://schemas.microsoft.com/office/powerpoint/2010/main" val="19938345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382000" cy="5257800"/>
          </a:xfrm>
        </p:spPr>
        <p:txBody>
          <a:bodyPr rtlCol="0">
            <a:normAutofit/>
          </a:bodyPr>
          <a:lstStyle/>
          <a:p>
            <a:pPr marL="0" indent="0">
              <a:buNone/>
              <a:defRPr/>
            </a:pPr>
            <a:r>
              <a:rPr lang="en-US" sz="2800" b="1" dirty="0" smtClean="0">
                <a:solidFill>
                  <a:srgbClr val="FFFF00"/>
                </a:solidFill>
                <a:latin typeface="Times New Roman" pitchFamily="18" charset="0"/>
                <a:cs typeface="Times New Roman" pitchFamily="18" charset="0"/>
              </a:rPr>
              <a:t>Pronouns </a:t>
            </a:r>
          </a:p>
          <a:p>
            <a:pPr>
              <a:defRPr/>
            </a:pPr>
            <a:r>
              <a:rPr lang="en-US" sz="2400" dirty="0" smtClean="0">
                <a:solidFill>
                  <a:schemeClr val="bg1"/>
                </a:solidFill>
                <a:latin typeface="Times New Roman" pitchFamily="18" charset="0"/>
                <a:cs typeface="Times New Roman" pitchFamily="18" charset="0"/>
              </a:rPr>
              <a:t>In Unit 5, you learned the demonstrative pronouns </a:t>
            </a:r>
            <a:r>
              <a:rPr lang="el-GR" sz="2400" dirty="0">
                <a:solidFill>
                  <a:srgbClr val="FFFF00"/>
                </a:solidFill>
                <a:latin typeface="Palatino Linotype" pitchFamily="18" charset="0"/>
                <a:cs typeface="Times New Roman" pitchFamily="18" charset="0"/>
              </a:rPr>
              <a:t>ἐκεῖνος ἐκείνη ἐκεῖνο</a:t>
            </a:r>
            <a:r>
              <a:rPr lang="en-US" sz="2400" dirty="0" smtClean="0">
                <a:solidFill>
                  <a:schemeClr val="bg1"/>
                </a:solidFill>
                <a:latin typeface="Times New Roman" pitchFamily="18" charset="0"/>
                <a:cs typeface="Times New Roman" pitchFamily="18" charset="0"/>
              </a:rPr>
              <a:t> (that/those) and </a:t>
            </a:r>
            <a:r>
              <a:rPr lang="el-GR" sz="2400" dirty="0" smtClean="0">
                <a:solidFill>
                  <a:srgbClr val="FFFF00"/>
                </a:solidFill>
                <a:latin typeface="Palatino Linotype" pitchFamily="18" charset="0"/>
                <a:cs typeface="Times New Roman" pitchFamily="18" charset="0"/>
              </a:rPr>
              <a:t>ὅδε </a:t>
            </a:r>
            <a:r>
              <a:rPr lang="el-GR" sz="2400" dirty="0">
                <a:solidFill>
                  <a:srgbClr val="FFFF00"/>
                </a:solidFill>
                <a:latin typeface="Palatino Linotype" pitchFamily="18" charset="0"/>
                <a:cs typeface="Times New Roman" pitchFamily="18" charset="0"/>
              </a:rPr>
              <a:t>ἥδε τόδε </a:t>
            </a:r>
            <a:r>
              <a:rPr lang="en-US" sz="2400" dirty="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this/these). </a:t>
            </a:r>
          </a:p>
          <a:p>
            <a:pPr>
              <a:defRPr/>
            </a:pPr>
            <a:r>
              <a:rPr lang="en-US" sz="2400" dirty="0" smtClean="0">
                <a:solidFill>
                  <a:schemeClr val="bg1"/>
                </a:solidFill>
                <a:latin typeface="Times New Roman" pitchFamily="18" charset="0"/>
                <a:cs typeface="Times New Roman" pitchFamily="18" charset="0"/>
              </a:rPr>
              <a:t>This Unit completes the set of demonstrative pronouns with the pronoun </a:t>
            </a:r>
            <a:r>
              <a:rPr lang="el-GR" sz="2400" dirty="0" smtClean="0">
                <a:solidFill>
                  <a:srgbClr val="FFFF00"/>
                </a:solidFill>
                <a:latin typeface="Palatino Linotype" pitchFamily="18" charset="0"/>
                <a:cs typeface="Times New Roman" pitchFamily="18" charset="0"/>
              </a:rPr>
              <a:t>οὗτος αὕτη τοῦτο </a:t>
            </a:r>
            <a:r>
              <a:rPr lang="en-US" sz="2400" dirty="0" smtClean="0">
                <a:solidFill>
                  <a:schemeClr val="bg1"/>
                </a:solidFill>
                <a:latin typeface="Times New Roman" pitchFamily="18" charset="0"/>
                <a:cs typeface="Times New Roman" pitchFamily="18" charset="0"/>
              </a:rPr>
              <a:t>(this/these).</a:t>
            </a:r>
            <a:r>
              <a:rPr lang="el-GR" sz="2400" dirty="0" smtClean="0">
                <a:solidFill>
                  <a:schemeClr val="bg1"/>
                </a:solidFill>
                <a:latin typeface="Times New Roman" pitchFamily="18" charset="0"/>
                <a:cs typeface="Times New Roman" pitchFamily="18" charset="0"/>
              </a:rPr>
              <a:t> </a:t>
            </a:r>
            <a:endParaRPr lang="en-US" sz="24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endings of this pronoun are familiar ones from the definite article (i.e., those of the 1</a:t>
            </a:r>
            <a:r>
              <a:rPr lang="en-US" sz="2400" baseline="30000" dirty="0" smtClean="0">
                <a:solidFill>
                  <a:schemeClr val="bg1"/>
                </a:solidFill>
                <a:latin typeface="Times New Roman" pitchFamily="18" charset="0"/>
                <a:cs typeface="Times New Roman" pitchFamily="18" charset="0"/>
              </a:rPr>
              <a:t>st</a:t>
            </a:r>
            <a:r>
              <a:rPr lang="en-US" sz="2400" dirty="0" smtClean="0">
                <a:solidFill>
                  <a:schemeClr val="bg1"/>
                </a:solidFill>
                <a:latin typeface="Times New Roman" pitchFamily="18" charset="0"/>
                <a:cs typeface="Times New Roman" pitchFamily="18" charset="0"/>
              </a:rPr>
              <a:t> and 2</a:t>
            </a:r>
            <a:r>
              <a:rPr lang="en-US" sz="2400" baseline="30000" dirty="0" smtClean="0">
                <a:solidFill>
                  <a:schemeClr val="bg1"/>
                </a:solidFill>
                <a:latin typeface="Times New Roman" pitchFamily="18" charset="0"/>
                <a:cs typeface="Times New Roman" pitchFamily="18" charset="0"/>
              </a:rPr>
              <a:t>nd</a:t>
            </a:r>
            <a:r>
              <a:rPr lang="en-US" sz="2400" dirty="0" smtClean="0">
                <a:solidFill>
                  <a:schemeClr val="bg1"/>
                </a:solidFill>
                <a:latin typeface="Times New Roman" pitchFamily="18" charset="0"/>
                <a:cs typeface="Times New Roman" pitchFamily="18" charset="0"/>
              </a:rPr>
              <a:t> declension), but pay close attention to the changes in the stem. </a:t>
            </a:r>
          </a:p>
          <a:p>
            <a:pPr>
              <a:defRPr/>
            </a:pPr>
            <a:r>
              <a:rPr lang="en-US" sz="2400" dirty="0" smtClean="0">
                <a:solidFill>
                  <a:schemeClr val="bg1"/>
                </a:solidFill>
                <a:latin typeface="Times New Roman" pitchFamily="18" charset="0"/>
                <a:cs typeface="Times New Roman" pitchFamily="18" charset="0"/>
              </a:rPr>
              <a:t>This is an extremely common word, and in most forms, if you do not recognize it, you are unlikely to be able to look it up, since it appears in vocabulary lists only under the masculine nominative singular form </a:t>
            </a:r>
            <a:r>
              <a:rPr lang="el-GR" sz="2400" dirty="0" smtClean="0">
                <a:solidFill>
                  <a:srgbClr val="FFFF00"/>
                </a:solidFill>
                <a:latin typeface="Palatino Linotype" pitchFamily="18" charset="0"/>
                <a:cs typeface="Times New Roman" pitchFamily="18" charset="0"/>
              </a:rPr>
              <a:t>οὗτος</a:t>
            </a:r>
            <a:r>
              <a:rPr lang="en-US" sz="2400" dirty="0" smtClean="0">
                <a:solidFill>
                  <a:schemeClr val="bg1"/>
                </a:solidFill>
                <a:latin typeface="Times New Roman" pitchFamily="18" charset="0"/>
                <a:cs typeface="Times New Roman" pitchFamily="18" charset="0"/>
              </a:rPr>
              <a:t>.</a:t>
            </a:r>
            <a:endParaRPr lang="el-GR" sz="2400" dirty="0" smtClean="0">
              <a:solidFill>
                <a:schemeClr val="bg1"/>
              </a:solidFill>
              <a:latin typeface="Times New Roman" pitchFamily="18" charset="0"/>
              <a:cs typeface="Times New Roman" pitchFamily="18" charset="0"/>
            </a:endParaRPr>
          </a:p>
          <a:p>
            <a:pPr lvl="1">
              <a:defRPr/>
            </a:pPr>
            <a:endParaRPr lang="el-GR" sz="12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281783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458200" cy="4525963"/>
          </a:xfrm>
        </p:spPr>
        <p:txBody>
          <a:bodyPr rtlCol="0">
            <a:normAutofit/>
          </a:bodyPr>
          <a:lstStyle/>
          <a:p>
            <a:pPr marL="0" indent="0">
              <a:buNone/>
              <a:defRPr/>
            </a:pPr>
            <a:r>
              <a:rPr lang="en-US" sz="2800" b="1" dirty="0">
                <a:solidFill>
                  <a:srgbClr val="FFFF00"/>
                </a:solidFill>
                <a:latin typeface="Times New Roman" pitchFamily="18" charset="0"/>
                <a:cs typeface="Times New Roman" pitchFamily="18" charset="0"/>
              </a:rPr>
              <a:t>Pronouns </a:t>
            </a:r>
            <a:endParaRPr lang="en-US" sz="2800" b="1" dirty="0" smtClean="0">
              <a:solidFill>
                <a:srgbClr val="FFFF00"/>
              </a:solidFill>
              <a:latin typeface="Times New Roman" pitchFamily="18" charset="0"/>
              <a:cs typeface="Times New Roman" pitchFamily="18" charset="0"/>
            </a:endParaRPr>
          </a:p>
          <a:p>
            <a:pPr marL="0" lvl="1" indent="0" algn="ctr">
              <a:buNone/>
              <a:defRPr/>
            </a:pPr>
            <a:r>
              <a:rPr lang="el-GR" sz="2400" dirty="0">
                <a:solidFill>
                  <a:schemeClr val="bg1"/>
                </a:solidFill>
                <a:latin typeface="Palatino Linotype" pitchFamily="18" charset="0"/>
                <a:cs typeface="Times New Roman" pitchFamily="18" charset="0"/>
              </a:rPr>
              <a:t>οὗτ</a:t>
            </a:r>
            <a:r>
              <a:rPr lang="el-GR" sz="2400" dirty="0">
                <a:solidFill>
                  <a:srgbClr val="FFFF00"/>
                </a:solidFill>
                <a:latin typeface="Palatino Linotype" pitchFamily="18" charset="0"/>
                <a:cs typeface="Times New Roman" pitchFamily="18" charset="0"/>
              </a:rPr>
              <a:t>ος </a:t>
            </a:r>
            <a:r>
              <a:rPr lang="el-GR" sz="2400" dirty="0">
                <a:solidFill>
                  <a:schemeClr val="bg1"/>
                </a:solidFill>
                <a:latin typeface="Palatino Linotype" pitchFamily="18" charset="0"/>
                <a:cs typeface="Times New Roman" pitchFamily="18" charset="0"/>
              </a:rPr>
              <a:t>αὕτ</a:t>
            </a:r>
            <a:r>
              <a:rPr lang="el-GR" sz="2400" dirty="0">
                <a:solidFill>
                  <a:srgbClr val="FFFF00"/>
                </a:solidFill>
                <a:latin typeface="Palatino Linotype" pitchFamily="18" charset="0"/>
                <a:cs typeface="Times New Roman" pitchFamily="18" charset="0"/>
              </a:rPr>
              <a:t>η </a:t>
            </a:r>
            <a:r>
              <a:rPr lang="el-GR" sz="2400" dirty="0">
                <a:solidFill>
                  <a:schemeClr val="bg1"/>
                </a:solidFill>
                <a:latin typeface="Palatino Linotype" pitchFamily="18" charset="0"/>
                <a:cs typeface="Times New Roman" pitchFamily="18" charset="0"/>
              </a:rPr>
              <a:t>τοῦ</a:t>
            </a:r>
            <a:r>
              <a:rPr lang="el-GR" sz="2400" dirty="0">
                <a:solidFill>
                  <a:srgbClr val="FFFF00"/>
                </a:solidFill>
                <a:latin typeface="Palatino Linotype" pitchFamily="18" charset="0"/>
                <a:cs typeface="Times New Roman" pitchFamily="18" charset="0"/>
              </a:rPr>
              <a:t>το </a:t>
            </a:r>
            <a:r>
              <a:rPr lang="en-US" sz="2400" dirty="0" smtClean="0">
                <a:solidFill>
                  <a:schemeClr val="bg1"/>
                </a:solidFill>
                <a:latin typeface="Times New Roman" pitchFamily="18" charset="0"/>
                <a:cs typeface="Times New Roman" pitchFamily="18" charset="0"/>
              </a:rPr>
              <a:t>this/these</a:t>
            </a:r>
            <a:r>
              <a:rPr lang="el-GR" sz="2400" dirty="0" smtClean="0">
                <a:solidFill>
                  <a:schemeClr val="bg1"/>
                </a:solidFill>
                <a:latin typeface="Times New Roman" pitchFamily="18" charset="0"/>
                <a:cs typeface="Times New Roman" pitchFamily="18" charset="0"/>
              </a:rPr>
              <a:t> </a:t>
            </a:r>
          </a:p>
          <a:p>
            <a:pPr marL="0" lvl="1" indent="0">
              <a:buNone/>
              <a:defRPr/>
            </a:pPr>
            <a:endParaRPr lang="en-US" sz="2600" dirty="0" smtClean="0">
              <a:solidFill>
                <a:schemeClr val="bg1"/>
              </a:solidFill>
              <a:latin typeface="Times New Roman" pitchFamily="18" charset="0"/>
              <a:cs typeface="Times New Roman" pitchFamily="18" charset="0"/>
            </a:endParaRPr>
          </a:p>
          <a:p>
            <a:pPr marL="0" indent="0">
              <a:buNone/>
            </a:pPr>
            <a:r>
              <a:rPr lang="en-US" sz="2400" dirty="0" smtClean="0">
                <a:solidFill>
                  <a:schemeClr val="bg1"/>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a:t>
            </a:r>
            <a:r>
              <a:rPr lang="en-US" sz="2400" u="sng" dirty="0" smtClean="0">
                <a:solidFill>
                  <a:schemeClr val="bg1"/>
                </a:solidFill>
                <a:latin typeface="Times New Roman" pitchFamily="18" charset="0"/>
                <a:cs typeface="Times New Roman" pitchFamily="18" charset="0"/>
              </a:rPr>
              <a:t>Singular</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n-US" sz="2400" u="sng" dirty="0" smtClean="0">
                <a:solidFill>
                  <a:schemeClr val="bg1"/>
                </a:solidFill>
                <a:latin typeface="Times New Roman" pitchFamily="18" charset="0"/>
                <a:cs typeface="Times New Roman" pitchFamily="18" charset="0"/>
              </a:rPr>
              <a:t>Plural</a:t>
            </a:r>
            <a:endParaRPr lang="en-US" sz="2400" dirty="0">
              <a:solidFill>
                <a:schemeClr val="bg1"/>
              </a:solidFill>
              <a:latin typeface="Times New Roman" pitchFamily="18" charset="0"/>
              <a:cs typeface="Times New Roman" pitchFamily="18" charset="0"/>
            </a:endParaRPr>
          </a:p>
          <a:p>
            <a:r>
              <a:rPr lang="en-US" sz="2400" dirty="0" smtClean="0">
                <a:solidFill>
                  <a:schemeClr val="bg1"/>
                </a:solidFill>
                <a:latin typeface="Times New Roman" pitchFamily="18" charset="0"/>
                <a:cs typeface="Times New Roman" pitchFamily="18" charset="0"/>
              </a:rPr>
              <a:t>Nom</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οὗτ</a:t>
            </a:r>
            <a:r>
              <a:rPr lang="el-GR" sz="2400" dirty="0" smtClean="0">
                <a:solidFill>
                  <a:schemeClr val="bg1"/>
                </a:solidFill>
                <a:latin typeface="Palatino Linotype" pitchFamily="18" charset="0"/>
                <a:cs typeface="Times New Roman" pitchFamily="18" charset="0"/>
              </a:rPr>
              <a:t>ος</a:t>
            </a:r>
            <a:r>
              <a:rPr lang="el-GR" sz="2400" dirty="0" smtClean="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αὕτ</a:t>
            </a:r>
            <a:r>
              <a:rPr lang="el-GR" sz="2400" dirty="0">
                <a:solidFill>
                  <a:schemeClr val="bg1"/>
                </a:solidFill>
                <a:latin typeface="Palatino Linotype" pitchFamily="18" charset="0"/>
                <a:cs typeface="Times New Roman" pitchFamily="18" charset="0"/>
              </a:rPr>
              <a:t>η</a:t>
            </a:r>
            <a:r>
              <a:rPr lang="el-GR" sz="2400" dirty="0">
                <a:solidFill>
                  <a:srgbClr val="FFFF00"/>
                </a:solidFill>
                <a:latin typeface="Palatino Linotype" pitchFamily="18" charset="0"/>
                <a:cs typeface="Times New Roman" pitchFamily="18" charset="0"/>
              </a:rPr>
              <a:t> τοῦ</a:t>
            </a:r>
            <a:r>
              <a:rPr lang="el-GR" sz="2400" dirty="0">
                <a:solidFill>
                  <a:schemeClr val="bg1"/>
                </a:solidFill>
                <a:latin typeface="Palatino Linotype" pitchFamily="18" charset="0"/>
                <a:cs typeface="Times New Roman" pitchFamily="18" charset="0"/>
              </a:rPr>
              <a:t>το</a:t>
            </a:r>
            <a:r>
              <a:rPr lang="el-GR" sz="2400" dirty="0">
                <a:solidFill>
                  <a:srgbClr val="FFFF00"/>
                </a:solidFill>
                <a:latin typeface="Palatino Linotype" pitchFamily="18" charset="0"/>
                <a:cs typeface="Times New Roman" pitchFamily="18" charset="0"/>
              </a:rPr>
              <a:t> </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	οὗτ</a:t>
            </a:r>
            <a:r>
              <a:rPr lang="el-GR" sz="2400" dirty="0" smtClean="0">
                <a:solidFill>
                  <a:schemeClr val="bg1"/>
                </a:solidFill>
                <a:latin typeface="Palatino Linotype" pitchFamily="18" charset="0"/>
                <a:cs typeface="Times New Roman" pitchFamily="18" charset="0"/>
              </a:rPr>
              <a:t>οι</a:t>
            </a:r>
            <a:r>
              <a:rPr lang="el-GR" sz="2400" dirty="0" smtClean="0">
                <a:solidFill>
                  <a:srgbClr val="FFFF00"/>
                </a:solidFill>
                <a:latin typeface="Palatino Linotype" pitchFamily="18" charset="0"/>
                <a:cs typeface="Times New Roman" pitchFamily="18" charset="0"/>
              </a:rPr>
              <a:t> αὗτ</a:t>
            </a:r>
            <a:r>
              <a:rPr lang="el-GR" sz="2400" dirty="0" smtClean="0">
                <a:solidFill>
                  <a:schemeClr val="bg1"/>
                </a:solidFill>
                <a:latin typeface="Palatino Linotype" pitchFamily="18" charset="0"/>
                <a:cs typeface="Times New Roman" pitchFamily="18" charset="0"/>
              </a:rPr>
              <a:t>αι</a:t>
            </a:r>
            <a:r>
              <a:rPr lang="el-GR" sz="2400" dirty="0" smtClean="0">
                <a:solidFill>
                  <a:srgbClr val="FFFF00"/>
                </a:solidFill>
                <a:latin typeface="Palatino Linotype" pitchFamily="18" charset="0"/>
                <a:cs typeface="Times New Roman" pitchFamily="18" charset="0"/>
              </a:rPr>
              <a:t> ταῦ</a:t>
            </a:r>
            <a:r>
              <a:rPr lang="el-GR" sz="2400" dirty="0" smtClean="0">
                <a:solidFill>
                  <a:schemeClr val="bg1"/>
                </a:solidFill>
                <a:latin typeface="Palatino Linotype" pitchFamily="18" charset="0"/>
                <a:cs typeface="Times New Roman" pitchFamily="18" charset="0"/>
              </a:rPr>
              <a:t>τα</a:t>
            </a:r>
            <a:r>
              <a:rPr lang="el-GR" sz="2400" dirty="0" smtClean="0">
                <a:solidFill>
                  <a:srgbClr val="FFFF00"/>
                </a:solidFill>
                <a:latin typeface="Palatino Linotype" pitchFamily="18" charset="0"/>
                <a:cs typeface="Times New Roman" pitchFamily="18" charset="0"/>
              </a:rPr>
              <a:t> </a:t>
            </a:r>
          </a:p>
          <a:p>
            <a:r>
              <a:rPr lang="en-US" sz="2400" dirty="0" smtClean="0">
                <a:solidFill>
                  <a:schemeClr val="bg1"/>
                </a:solidFill>
                <a:latin typeface="Times New Roman" pitchFamily="18" charset="0"/>
                <a:cs typeface="Times New Roman" pitchFamily="18" charset="0"/>
              </a:rPr>
              <a:t>Gen</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τούτ</a:t>
            </a:r>
            <a:r>
              <a:rPr lang="el-GR" sz="2400" dirty="0" smtClean="0">
                <a:solidFill>
                  <a:schemeClr val="bg1"/>
                </a:solidFill>
                <a:latin typeface="Palatino Linotype" pitchFamily="18" charset="0"/>
                <a:cs typeface="Times New Roman" pitchFamily="18" charset="0"/>
              </a:rPr>
              <a:t>ου</a:t>
            </a:r>
            <a:r>
              <a:rPr lang="el-GR" sz="2400" dirty="0" smtClean="0">
                <a:solidFill>
                  <a:srgbClr val="FFFF00"/>
                </a:solidFill>
                <a:latin typeface="Palatino Linotype" pitchFamily="18" charset="0"/>
                <a:cs typeface="Times New Roman" pitchFamily="18" charset="0"/>
              </a:rPr>
              <a:t> ταύτ</a:t>
            </a:r>
            <a:r>
              <a:rPr lang="el-GR" sz="2400" dirty="0" smtClean="0">
                <a:solidFill>
                  <a:schemeClr val="bg1"/>
                </a:solidFill>
                <a:latin typeface="Palatino Linotype" pitchFamily="18" charset="0"/>
                <a:cs typeface="Times New Roman" pitchFamily="18" charset="0"/>
              </a:rPr>
              <a:t>ης</a:t>
            </a:r>
            <a:r>
              <a:rPr lang="el-GR" sz="2400" dirty="0" smtClean="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τούτ</a:t>
            </a:r>
            <a:r>
              <a:rPr lang="el-GR" sz="2400" dirty="0">
                <a:solidFill>
                  <a:schemeClr val="bg1"/>
                </a:solidFill>
                <a:latin typeface="Palatino Linotype" pitchFamily="18" charset="0"/>
                <a:cs typeface="Times New Roman" pitchFamily="18" charset="0"/>
              </a:rPr>
              <a:t>ου</a:t>
            </a:r>
            <a:r>
              <a:rPr lang="el-GR" sz="2400" dirty="0">
                <a:solidFill>
                  <a:srgbClr val="FFFF00"/>
                </a:solidFill>
                <a:latin typeface="Palatino Linotype" pitchFamily="18" charset="0"/>
                <a:cs typeface="Times New Roman" pitchFamily="18" charset="0"/>
              </a:rPr>
              <a:t> </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τούτ</a:t>
            </a:r>
            <a:r>
              <a:rPr lang="el-GR" sz="2400" dirty="0" smtClean="0">
                <a:solidFill>
                  <a:schemeClr val="bg1"/>
                </a:solidFill>
                <a:latin typeface="Palatino Linotype" pitchFamily="18" charset="0"/>
                <a:cs typeface="Times New Roman" pitchFamily="18" charset="0"/>
              </a:rPr>
              <a:t>ων </a:t>
            </a:r>
            <a:endParaRPr lang="en-US" sz="2400" dirty="0">
              <a:solidFill>
                <a:schemeClr val="bg1"/>
              </a:solidFill>
              <a:latin typeface="Palatino Linotype" pitchFamily="18" charset="0"/>
              <a:cs typeface="Times New Roman" pitchFamily="18" charset="0"/>
            </a:endParaRPr>
          </a:p>
          <a:p>
            <a:r>
              <a:rPr lang="en-US" sz="2400" dirty="0" err="1" smtClean="0">
                <a:solidFill>
                  <a:schemeClr val="bg1"/>
                </a:solidFill>
                <a:latin typeface="Times New Roman" pitchFamily="18" charset="0"/>
                <a:cs typeface="Times New Roman" pitchFamily="18" charset="0"/>
              </a:rPr>
              <a:t>Dat</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τούτ</a:t>
            </a:r>
            <a:r>
              <a:rPr lang="el-GR" sz="2400" dirty="0" smtClean="0">
                <a:solidFill>
                  <a:schemeClr val="bg1"/>
                </a:solidFill>
                <a:latin typeface="Palatino Linotype" pitchFamily="18" charset="0"/>
                <a:cs typeface="Times New Roman" pitchFamily="18" charset="0"/>
              </a:rPr>
              <a:t>ῳ</a:t>
            </a:r>
            <a:r>
              <a:rPr lang="el-GR" sz="2400" dirty="0" smtClean="0">
                <a:solidFill>
                  <a:srgbClr val="FFFF00"/>
                </a:solidFill>
                <a:latin typeface="Palatino Linotype" pitchFamily="18" charset="0"/>
                <a:cs typeface="Times New Roman" pitchFamily="18" charset="0"/>
              </a:rPr>
              <a:t> ταύτ</a:t>
            </a:r>
            <a:r>
              <a:rPr lang="el-GR" sz="2400" dirty="0" smtClean="0">
                <a:solidFill>
                  <a:schemeClr val="bg1"/>
                </a:solidFill>
                <a:latin typeface="Palatino Linotype" pitchFamily="18" charset="0"/>
                <a:cs typeface="Times New Roman" pitchFamily="18" charset="0"/>
              </a:rPr>
              <a:t>ῃ </a:t>
            </a:r>
            <a:r>
              <a:rPr lang="el-GR" sz="2400" dirty="0">
                <a:solidFill>
                  <a:srgbClr val="FFFF00"/>
                </a:solidFill>
                <a:latin typeface="Palatino Linotype" pitchFamily="18" charset="0"/>
                <a:cs typeface="Times New Roman" pitchFamily="18" charset="0"/>
              </a:rPr>
              <a:t>τούτ</a:t>
            </a:r>
            <a:r>
              <a:rPr lang="el-GR" sz="2400" dirty="0">
                <a:solidFill>
                  <a:schemeClr val="bg1"/>
                </a:solidFill>
                <a:latin typeface="Palatino Linotype" pitchFamily="18" charset="0"/>
                <a:cs typeface="Times New Roman" pitchFamily="18" charset="0"/>
              </a:rPr>
              <a:t>ῳ</a:t>
            </a:r>
            <a:r>
              <a:rPr lang="el-GR" sz="2400" dirty="0">
                <a:solidFill>
                  <a:srgbClr val="FFFF00"/>
                </a:solidFill>
                <a:latin typeface="Palatino Linotype" pitchFamily="18" charset="0"/>
                <a:cs typeface="Times New Roman" pitchFamily="18" charset="0"/>
              </a:rPr>
              <a:t> </a:t>
            </a:r>
            <a:r>
              <a:rPr lang="en-US"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τούτ</a:t>
            </a:r>
            <a:r>
              <a:rPr lang="el-GR" sz="2400" dirty="0" smtClean="0">
                <a:solidFill>
                  <a:schemeClr val="bg1"/>
                </a:solidFill>
                <a:latin typeface="Palatino Linotype" pitchFamily="18" charset="0"/>
                <a:cs typeface="Times New Roman" pitchFamily="18" charset="0"/>
              </a:rPr>
              <a:t>οις</a:t>
            </a:r>
            <a:r>
              <a:rPr lang="el-GR" sz="2400" dirty="0" smtClean="0">
                <a:solidFill>
                  <a:srgbClr val="FFFF00"/>
                </a:solidFill>
                <a:latin typeface="Palatino Linotype" pitchFamily="18" charset="0"/>
                <a:cs typeface="Times New Roman" pitchFamily="18" charset="0"/>
              </a:rPr>
              <a:t> ταύτ</a:t>
            </a:r>
            <a:r>
              <a:rPr lang="el-GR" sz="2400" dirty="0" smtClean="0">
                <a:solidFill>
                  <a:schemeClr val="bg1"/>
                </a:solidFill>
                <a:latin typeface="Palatino Linotype" pitchFamily="18" charset="0"/>
                <a:cs typeface="Times New Roman" pitchFamily="18" charset="0"/>
              </a:rPr>
              <a:t>αις </a:t>
            </a:r>
            <a:r>
              <a:rPr lang="el-GR" sz="2400" dirty="0">
                <a:solidFill>
                  <a:srgbClr val="FFFF00"/>
                </a:solidFill>
                <a:latin typeface="Palatino Linotype" pitchFamily="18" charset="0"/>
                <a:cs typeface="Times New Roman" pitchFamily="18" charset="0"/>
              </a:rPr>
              <a:t>τούτ</a:t>
            </a:r>
            <a:r>
              <a:rPr lang="el-GR" sz="2400" dirty="0">
                <a:solidFill>
                  <a:schemeClr val="bg1"/>
                </a:solidFill>
                <a:latin typeface="Palatino Linotype" pitchFamily="18" charset="0"/>
                <a:cs typeface="Times New Roman" pitchFamily="18" charset="0"/>
              </a:rPr>
              <a:t>οις</a:t>
            </a:r>
            <a:r>
              <a:rPr lang="el-GR" sz="2400" dirty="0">
                <a:solidFill>
                  <a:srgbClr val="FFFF00"/>
                </a:solidFill>
                <a:latin typeface="Palatino Linotype" pitchFamily="18" charset="0"/>
                <a:cs typeface="Times New Roman" pitchFamily="18" charset="0"/>
              </a:rPr>
              <a:t> </a:t>
            </a:r>
            <a:endParaRPr lang="en-US" sz="2400" dirty="0">
              <a:solidFill>
                <a:schemeClr val="bg1"/>
              </a:solidFill>
              <a:latin typeface="Palatino Linotype" pitchFamily="18" charset="0"/>
              <a:cs typeface="Times New Roman" pitchFamily="18" charset="0"/>
            </a:endParaRPr>
          </a:p>
          <a:p>
            <a:r>
              <a:rPr lang="en-US" sz="2400" dirty="0" err="1" smtClean="0">
                <a:solidFill>
                  <a:schemeClr val="bg1"/>
                </a:solidFill>
                <a:latin typeface="Times New Roman" pitchFamily="18" charset="0"/>
                <a:cs typeface="Times New Roman" pitchFamily="18" charset="0"/>
              </a:rPr>
              <a:t>Acc</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τοῦτ</a:t>
            </a:r>
            <a:r>
              <a:rPr lang="el-GR" sz="2400" dirty="0" smtClean="0">
                <a:solidFill>
                  <a:schemeClr val="bg1"/>
                </a:solidFill>
                <a:latin typeface="Palatino Linotype" pitchFamily="18" charset="0"/>
                <a:cs typeface="Times New Roman" pitchFamily="18" charset="0"/>
              </a:rPr>
              <a:t>ον</a:t>
            </a:r>
            <a:r>
              <a:rPr lang="el-GR" sz="2400" dirty="0" smtClean="0">
                <a:solidFill>
                  <a:srgbClr val="FFFF00"/>
                </a:solidFill>
                <a:latin typeface="Palatino Linotype" pitchFamily="18" charset="0"/>
                <a:cs typeface="Times New Roman" pitchFamily="18" charset="0"/>
              </a:rPr>
              <a:t> ταύτ</a:t>
            </a:r>
            <a:r>
              <a:rPr lang="el-GR" sz="2400" dirty="0" smtClean="0">
                <a:solidFill>
                  <a:schemeClr val="bg1"/>
                </a:solidFill>
                <a:latin typeface="Palatino Linotype" pitchFamily="18" charset="0"/>
                <a:cs typeface="Times New Roman" pitchFamily="18" charset="0"/>
              </a:rPr>
              <a:t>ην</a:t>
            </a:r>
            <a:r>
              <a:rPr lang="el-GR" sz="2400" dirty="0" smtClean="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τοῦ</a:t>
            </a:r>
            <a:r>
              <a:rPr lang="el-GR" sz="2400" dirty="0">
                <a:solidFill>
                  <a:schemeClr val="bg1"/>
                </a:solidFill>
                <a:latin typeface="Palatino Linotype" pitchFamily="18" charset="0"/>
                <a:cs typeface="Times New Roman" pitchFamily="18" charset="0"/>
              </a:rPr>
              <a:t>το</a:t>
            </a:r>
            <a:r>
              <a:rPr lang="el-GR" sz="2400" dirty="0">
                <a:solidFill>
                  <a:srgbClr val="FFFF00"/>
                </a:solidFill>
                <a:latin typeface="Palatino Linotype" pitchFamily="18" charset="0"/>
                <a:cs typeface="Times New Roman" pitchFamily="18" charset="0"/>
              </a:rPr>
              <a:t> </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τούτ</a:t>
            </a:r>
            <a:r>
              <a:rPr lang="el-GR" sz="2400" dirty="0" smtClean="0">
                <a:solidFill>
                  <a:schemeClr val="bg1"/>
                </a:solidFill>
                <a:latin typeface="Palatino Linotype" pitchFamily="18" charset="0"/>
                <a:cs typeface="Times New Roman" pitchFamily="18" charset="0"/>
              </a:rPr>
              <a:t>ους</a:t>
            </a:r>
            <a:r>
              <a:rPr lang="el-GR" sz="2400" dirty="0" smtClean="0">
                <a:solidFill>
                  <a:srgbClr val="FFFF00"/>
                </a:solidFill>
                <a:latin typeface="Palatino Linotype" pitchFamily="18" charset="0"/>
                <a:cs typeface="Times New Roman" pitchFamily="18" charset="0"/>
              </a:rPr>
              <a:t> ταύτ</a:t>
            </a:r>
            <a:r>
              <a:rPr lang="el-GR" sz="2400" dirty="0" smtClean="0">
                <a:solidFill>
                  <a:schemeClr val="bg1"/>
                </a:solidFill>
                <a:latin typeface="Palatino Linotype" pitchFamily="18" charset="0"/>
                <a:cs typeface="Times New Roman" pitchFamily="18" charset="0"/>
              </a:rPr>
              <a:t>ας </a:t>
            </a:r>
            <a:r>
              <a:rPr lang="el-GR" sz="2400" dirty="0">
                <a:solidFill>
                  <a:srgbClr val="FFFF00"/>
                </a:solidFill>
                <a:latin typeface="Palatino Linotype" pitchFamily="18" charset="0"/>
                <a:cs typeface="Times New Roman" pitchFamily="18" charset="0"/>
              </a:rPr>
              <a:t>ταῦ</a:t>
            </a:r>
            <a:r>
              <a:rPr lang="el-GR" sz="2400" dirty="0">
                <a:solidFill>
                  <a:schemeClr val="bg1"/>
                </a:solidFill>
                <a:latin typeface="Palatino Linotype" pitchFamily="18" charset="0"/>
                <a:cs typeface="Times New Roman" pitchFamily="18" charset="0"/>
              </a:rPr>
              <a:t>τα</a:t>
            </a:r>
            <a:r>
              <a:rPr lang="el-GR" sz="2400" dirty="0">
                <a:solidFill>
                  <a:srgbClr val="FFFF00"/>
                </a:solidFill>
                <a:latin typeface="Palatino Linotype" pitchFamily="18" charset="0"/>
                <a:cs typeface="Times New Roman" pitchFamily="18" charset="0"/>
              </a:rPr>
              <a:t> </a:t>
            </a:r>
            <a:endParaRPr lang="en-US" sz="24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1791224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001000" cy="4876800"/>
          </a:xfrm>
        </p:spPr>
        <p:txBody>
          <a:bodyPr rtlCol="0">
            <a:normAutofit fontScale="92500" lnSpcReduction="20000"/>
          </a:bodyPr>
          <a:lstStyle/>
          <a:p>
            <a:pPr marL="0" indent="0">
              <a:buNone/>
              <a:defRPr/>
            </a:pPr>
            <a:r>
              <a:rPr lang="en-US" sz="3000" b="1" dirty="0" smtClean="0">
                <a:solidFill>
                  <a:srgbClr val="FFFF00"/>
                </a:solidFill>
                <a:latin typeface="Times New Roman" pitchFamily="18" charset="0"/>
                <a:cs typeface="Times New Roman" pitchFamily="18" charset="0"/>
              </a:rPr>
              <a:t>Pronouns </a:t>
            </a:r>
            <a:endParaRPr lang="en-US" sz="2800" b="1" dirty="0" smtClean="0">
              <a:solidFill>
                <a:srgbClr val="FFFF00"/>
              </a:solidFill>
              <a:latin typeface="Times New Roman" pitchFamily="18" charset="0"/>
              <a:cs typeface="Times New Roman" pitchFamily="18" charset="0"/>
            </a:endParaRPr>
          </a:p>
          <a:p>
            <a:pPr lvl="1">
              <a:defRPr/>
            </a:pPr>
            <a:r>
              <a:rPr lang="en-US" sz="2600" dirty="0" smtClean="0">
                <a:solidFill>
                  <a:schemeClr val="bg1"/>
                </a:solidFill>
                <a:latin typeface="Times New Roman" pitchFamily="18" charset="0"/>
                <a:cs typeface="Times New Roman" pitchFamily="18" charset="0"/>
              </a:rPr>
              <a:t>Notice that the English definitions </a:t>
            </a:r>
            <a:r>
              <a:rPr lang="en-US" sz="2600" dirty="0">
                <a:solidFill>
                  <a:schemeClr val="bg1"/>
                </a:solidFill>
                <a:latin typeface="Times New Roman" pitchFamily="18" charset="0"/>
                <a:cs typeface="Times New Roman" pitchFamily="18" charset="0"/>
              </a:rPr>
              <a:t>for </a:t>
            </a:r>
            <a:r>
              <a:rPr lang="el-GR" sz="2600" dirty="0" smtClean="0">
                <a:solidFill>
                  <a:srgbClr val="FFFF00"/>
                </a:solidFill>
                <a:latin typeface="Palatino Linotype" pitchFamily="18" charset="0"/>
                <a:cs typeface="Times New Roman" pitchFamily="18" charset="0"/>
              </a:rPr>
              <a:t>ὅδε </a:t>
            </a:r>
            <a:r>
              <a:rPr lang="el-GR" sz="2600" dirty="0">
                <a:solidFill>
                  <a:srgbClr val="FFFF00"/>
                </a:solidFill>
                <a:latin typeface="Palatino Linotype" pitchFamily="18" charset="0"/>
                <a:cs typeface="Times New Roman" pitchFamily="18" charset="0"/>
              </a:rPr>
              <a:t>ἥδε </a:t>
            </a:r>
            <a:r>
              <a:rPr lang="el-GR" sz="2600" dirty="0" smtClean="0">
                <a:solidFill>
                  <a:srgbClr val="FFFF00"/>
                </a:solidFill>
                <a:latin typeface="Palatino Linotype" pitchFamily="18" charset="0"/>
                <a:cs typeface="Times New Roman" pitchFamily="18" charset="0"/>
              </a:rPr>
              <a:t>τόδε</a:t>
            </a:r>
            <a:r>
              <a:rPr lang="en-US" sz="2600" dirty="0" smtClean="0">
                <a:solidFill>
                  <a:srgbClr val="FFFF00"/>
                </a:solidFill>
                <a:latin typeface="Palatino Linotype" pitchFamily="18" charset="0"/>
                <a:cs typeface="Times New Roman" pitchFamily="18" charset="0"/>
              </a:rPr>
              <a:t> </a:t>
            </a:r>
            <a:r>
              <a:rPr lang="en-US" sz="2600" dirty="0" smtClean="0">
                <a:solidFill>
                  <a:schemeClr val="bg1"/>
                </a:solidFill>
                <a:latin typeface="Times New Roman" pitchFamily="18" charset="0"/>
                <a:cs typeface="Times New Roman" pitchFamily="18" charset="0"/>
              </a:rPr>
              <a:t>and </a:t>
            </a:r>
            <a:r>
              <a:rPr lang="el-GR" sz="2600" dirty="0" smtClean="0">
                <a:solidFill>
                  <a:srgbClr val="FFFF00"/>
                </a:solidFill>
                <a:latin typeface="Palatino Linotype" pitchFamily="18" charset="0"/>
                <a:cs typeface="Times New Roman" pitchFamily="18" charset="0"/>
              </a:rPr>
              <a:t>οὗτος </a:t>
            </a:r>
            <a:r>
              <a:rPr lang="el-GR" sz="2600" dirty="0">
                <a:solidFill>
                  <a:srgbClr val="FFFF00"/>
                </a:solidFill>
                <a:latin typeface="Palatino Linotype" pitchFamily="18" charset="0"/>
                <a:cs typeface="Times New Roman" pitchFamily="18" charset="0"/>
              </a:rPr>
              <a:t>αὕτη τοῦτο </a:t>
            </a:r>
            <a:r>
              <a:rPr lang="en-US" sz="2600" dirty="0" smtClean="0">
                <a:solidFill>
                  <a:schemeClr val="bg1"/>
                </a:solidFill>
                <a:latin typeface="Times New Roman" pitchFamily="18" charset="0"/>
                <a:cs typeface="Times New Roman" pitchFamily="18" charset="0"/>
              </a:rPr>
              <a:t>are the same (this/these</a:t>
            </a:r>
            <a:r>
              <a:rPr lang="en-US" sz="2600" dirty="0">
                <a:solidFill>
                  <a:schemeClr val="bg1"/>
                </a:solidFill>
                <a:latin typeface="Times New Roman" pitchFamily="18" charset="0"/>
                <a:cs typeface="Times New Roman" pitchFamily="18" charset="0"/>
              </a:rPr>
              <a:t>).</a:t>
            </a:r>
            <a:r>
              <a:rPr lang="el-GR" sz="2600" dirty="0">
                <a:solidFill>
                  <a:schemeClr val="bg1"/>
                </a:solidFill>
                <a:latin typeface="Times New Roman" pitchFamily="18" charset="0"/>
                <a:cs typeface="Times New Roman" pitchFamily="18" charset="0"/>
              </a:rPr>
              <a:t> </a:t>
            </a:r>
            <a:endParaRPr lang="en-US" sz="2600" dirty="0">
              <a:solidFill>
                <a:schemeClr val="bg1"/>
              </a:solidFill>
              <a:latin typeface="Times New Roman" pitchFamily="18" charset="0"/>
              <a:cs typeface="Times New Roman" pitchFamily="18" charset="0"/>
            </a:endParaRPr>
          </a:p>
          <a:p>
            <a:pPr lvl="1">
              <a:defRPr/>
            </a:pPr>
            <a:r>
              <a:rPr lang="en-US" sz="2600" dirty="0" smtClean="0">
                <a:solidFill>
                  <a:schemeClr val="bg1"/>
                </a:solidFill>
                <a:latin typeface="Times New Roman" pitchFamily="18" charset="0"/>
                <a:cs typeface="Times New Roman" pitchFamily="18" charset="0"/>
              </a:rPr>
              <a:t>While they can translate the same in English, generally speaking,</a:t>
            </a:r>
          </a:p>
          <a:p>
            <a:pPr lvl="2">
              <a:defRPr/>
            </a:pPr>
            <a:r>
              <a:rPr lang="el-GR" sz="2600" dirty="0">
                <a:solidFill>
                  <a:srgbClr val="FFFF00"/>
                </a:solidFill>
                <a:latin typeface="Palatino Linotype" pitchFamily="18" charset="0"/>
                <a:cs typeface="Times New Roman" pitchFamily="18" charset="0"/>
              </a:rPr>
              <a:t>οὗτος αὕτη τοῦτο </a:t>
            </a:r>
            <a:r>
              <a:rPr lang="en-US" sz="2600" dirty="0" smtClean="0">
                <a:solidFill>
                  <a:schemeClr val="bg1"/>
                </a:solidFill>
                <a:latin typeface="Times New Roman" pitchFamily="18" charset="0"/>
                <a:cs typeface="Times New Roman" pitchFamily="18" charset="0"/>
              </a:rPr>
              <a:t>points backwards </a:t>
            </a:r>
          </a:p>
          <a:p>
            <a:pPr lvl="2">
              <a:defRPr/>
            </a:pPr>
            <a:r>
              <a:rPr lang="el-GR" sz="2600" dirty="0">
                <a:solidFill>
                  <a:srgbClr val="FFFF00"/>
                </a:solidFill>
                <a:latin typeface="Palatino Linotype" pitchFamily="18" charset="0"/>
                <a:cs typeface="Times New Roman" pitchFamily="18" charset="0"/>
              </a:rPr>
              <a:t>ὅδε ἥδε τόδε</a:t>
            </a:r>
            <a:r>
              <a:rPr lang="en-US" sz="2600" dirty="0">
                <a:solidFill>
                  <a:srgbClr val="FFFF00"/>
                </a:solidFill>
                <a:latin typeface="Times New Roman" pitchFamily="18" charset="0"/>
                <a:cs typeface="Times New Roman" pitchFamily="18" charset="0"/>
              </a:rPr>
              <a:t> </a:t>
            </a:r>
            <a:r>
              <a:rPr lang="en-US" sz="2600" dirty="0" smtClean="0">
                <a:solidFill>
                  <a:schemeClr val="bg1"/>
                </a:solidFill>
                <a:latin typeface="Times New Roman" pitchFamily="18" charset="0"/>
                <a:cs typeface="Times New Roman" pitchFamily="18" charset="0"/>
              </a:rPr>
              <a:t>points forwards </a:t>
            </a:r>
          </a:p>
          <a:p>
            <a:pPr lvl="1">
              <a:defRPr/>
            </a:pPr>
            <a:r>
              <a:rPr lang="en-US" sz="2600" dirty="0" smtClean="0">
                <a:solidFill>
                  <a:schemeClr val="bg1"/>
                </a:solidFill>
                <a:latin typeface="Times New Roman" pitchFamily="18" charset="0"/>
                <a:cs typeface="Times New Roman" pitchFamily="18" charset="0"/>
              </a:rPr>
              <a:t>For example: </a:t>
            </a:r>
          </a:p>
          <a:p>
            <a:pPr marL="57150" indent="0" algn="ctr">
              <a:buNone/>
              <a:defRPr/>
            </a:pPr>
            <a:r>
              <a:rPr lang="el-GR" sz="2600" dirty="0">
                <a:solidFill>
                  <a:srgbClr val="FFFF00"/>
                </a:solidFill>
                <a:latin typeface="Palatino Linotype" pitchFamily="18" charset="0"/>
                <a:cs typeface="Times New Roman" pitchFamily="18" charset="0"/>
              </a:rPr>
              <a:t>τοῦτο λέγω</a:t>
            </a:r>
            <a:r>
              <a:rPr lang="en-US" sz="2600" dirty="0" smtClean="0">
                <a:solidFill>
                  <a:srgbClr val="FFFF00"/>
                </a:solidFill>
                <a:latin typeface="Palatino Linotype" pitchFamily="18" charset="0"/>
                <a:cs typeface="Times New Roman" pitchFamily="18" charset="0"/>
              </a:rPr>
              <a:t>.</a:t>
            </a:r>
            <a:endParaRPr lang="el-GR" sz="2600" dirty="0" smtClean="0">
              <a:solidFill>
                <a:srgbClr val="FFFF00"/>
              </a:solidFill>
              <a:latin typeface="Palatino Linotype" pitchFamily="18" charset="0"/>
              <a:cs typeface="Times New Roman" pitchFamily="18" charset="0"/>
            </a:endParaRPr>
          </a:p>
          <a:p>
            <a:pPr marL="57150" indent="0" algn="ctr">
              <a:buNone/>
              <a:defRPr/>
            </a:pPr>
            <a:r>
              <a:rPr lang="en-US" sz="2600" dirty="0" smtClean="0">
                <a:solidFill>
                  <a:schemeClr val="bg1"/>
                </a:solidFill>
                <a:latin typeface="Times New Roman" pitchFamily="18" charset="0"/>
                <a:cs typeface="Times New Roman" pitchFamily="18" charset="0"/>
              </a:rPr>
              <a:t>I am telling you this (what I just said). </a:t>
            </a:r>
            <a:endParaRPr lang="el-GR" sz="2600" dirty="0">
              <a:solidFill>
                <a:schemeClr val="bg1"/>
              </a:solidFill>
              <a:latin typeface="Times New Roman" pitchFamily="18" charset="0"/>
              <a:cs typeface="Times New Roman" pitchFamily="18" charset="0"/>
            </a:endParaRPr>
          </a:p>
          <a:p>
            <a:pPr marL="57150" indent="0" algn="ctr">
              <a:buNone/>
              <a:defRPr/>
            </a:pPr>
            <a:endParaRPr lang="en-US" sz="2600" dirty="0" smtClean="0">
              <a:solidFill>
                <a:schemeClr val="bg1"/>
              </a:solidFill>
              <a:latin typeface="Times New Roman" pitchFamily="18" charset="0"/>
              <a:cs typeface="Times New Roman" pitchFamily="18" charset="0"/>
            </a:endParaRPr>
          </a:p>
          <a:p>
            <a:pPr marL="57150" indent="0" algn="ctr">
              <a:buNone/>
              <a:defRPr/>
            </a:pPr>
            <a:r>
              <a:rPr lang="el-GR" sz="2600" dirty="0">
                <a:solidFill>
                  <a:srgbClr val="FFFF00"/>
                </a:solidFill>
                <a:latin typeface="Palatino Linotype" pitchFamily="18" charset="0"/>
                <a:cs typeface="Times New Roman" pitchFamily="18" charset="0"/>
              </a:rPr>
              <a:t>λέγω </a:t>
            </a:r>
            <a:r>
              <a:rPr lang="el-GR" sz="2600" dirty="0" smtClean="0">
                <a:solidFill>
                  <a:srgbClr val="FFFF00"/>
                </a:solidFill>
                <a:latin typeface="Palatino Linotype" pitchFamily="18" charset="0"/>
                <a:cs typeface="Times New Roman" pitchFamily="18" charset="0"/>
              </a:rPr>
              <a:t>τόδε</a:t>
            </a:r>
            <a:r>
              <a:rPr lang="en-US" sz="2600" dirty="0" smtClean="0">
                <a:solidFill>
                  <a:srgbClr val="FFFF00"/>
                </a:solidFill>
                <a:latin typeface="Palatino Linotype" pitchFamily="18" charset="0"/>
                <a:cs typeface="Times New Roman" pitchFamily="18" charset="0"/>
              </a:rPr>
              <a:t>.</a:t>
            </a:r>
            <a:endParaRPr lang="el-GR" sz="2600" dirty="0">
              <a:solidFill>
                <a:srgbClr val="FFFF00"/>
              </a:solidFill>
              <a:latin typeface="Palatino Linotype" pitchFamily="18" charset="0"/>
              <a:cs typeface="Times New Roman" pitchFamily="18" charset="0"/>
            </a:endParaRPr>
          </a:p>
          <a:p>
            <a:pPr marL="57150" indent="0" algn="ctr">
              <a:buNone/>
              <a:defRPr/>
            </a:pPr>
            <a:r>
              <a:rPr lang="en-US" sz="2600" dirty="0">
                <a:solidFill>
                  <a:schemeClr val="bg1"/>
                </a:solidFill>
                <a:latin typeface="Times New Roman" pitchFamily="18" charset="0"/>
                <a:cs typeface="Times New Roman" pitchFamily="18" charset="0"/>
              </a:rPr>
              <a:t>I am telling you this (what I </a:t>
            </a:r>
            <a:r>
              <a:rPr lang="en-US" sz="2600" dirty="0" smtClean="0">
                <a:solidFill>
                  <a:schemeClr val="bg1"/>
                </a:solidFill>
                <a:latin typeface="Times New Roman" pitchFamily="18" charset="0"/>
                <a:cs typeface="Times New Roman" pitchFamily="18" charset="0"/>
              </a:rPr>
              <a:t>am about to say). </a:t>
            </a:r>
            <a:endParaRPr lang="el-GR" sz="26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090798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924800" cy="4876800"/>
          </a:xfrm>
        </p:spPr>
        <p:txBody>
          <a:bodyPr rtlCol="0">
            <a:normAutofit/>
          </a:bodyPr>
          <a:lstStyle/>
          <a:p>
            <a:pPr marL="0" indent="0">
              <a:buNone/>
              <a:defRPr/>
            </a:pPr>
            <a:r>
              <a:rPr lang="en-US" sz="2800" b="1" dirty="0" smtClean="0">
                <a:solidFill>
                  <a:srgbClr val="FFFF00"/>
                </a:solidFill>
                <a:latin typeface="Times New Roman" pitchFamily="18" charset="0"/>
                <a:cs typeface="Times New Roman" pitchFamily="18" charset="0"/>
              </a:rPr>
              <a:t>Pronouns </a:t>
            </a:r>
          </a:p>
          <a:p>
            <a:pPr lvl="1">
              <a:defRPr/>
            </a:pPr>
            <a:r>
              <a:rPr lang="en-US" sz="2400" dirty="0" smtClean="0">
                <a:solidFill>
                  <a:schemeClr val="bg1"/>
                </a:solidFill>
                <a:latin typeface="Times New Roman" pitchFamily="18" charset="0"/>
                <a:cs typeface="Times New Roman" pitchFamily="18" charset="0"/>
              </a:rPr>
              <a:t>Like other demonstrative pronouns,</a:t>
            </a:r>
            <a:r>
              <a:rPr lang="el-GR" sz="2400" dirty="0">
                <a:solidFill>
                  <a:schemeClr val="bg1"/>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οὗτος αὕτη τοῦτο</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can substitute for, or be added to, a noun (but it </a:t>
            </a:r>
            <a:r>
              <a:rPr lang="en-US" sz="2400" u="sng" dirty="0" smtClean="0">
                <a:solidFill>
                  <a:schemeClr val="bg1"/>
                </a:solidFill>
                <a:latin typeface="Times New Roman" pitchFamily="18" charset="0"/>
                <a:cs typeface="Times New Roman" pitchFamily="18" charset="0"/>
              </a:rPr>
              <a:t>never</a:t>
            </a:r>
            <a:r>
              <a:rPr lang="en-US" sz="2400" dirty="0" smtClean="0">
                <a:solidFill>
                  <a:schemeClr val="bg1"/>
                </a:solidFill>
                <a:latin typeface="Times New Roman" pitchFamily="18" charset="0"/>
                <a:cs typeface="Times New Roman" pitchFamily="18" charset="0"/>
              </a:rPr>
              <a:t> appears in the attributive position).</a:t>
            </a:r>
          </a:p>
          <a:p>
            <a:pPr lvl="1">
              <a:defRPr/>
            </a:pPr>
            <a:r>
              <a:rPr lang="en-US" sz="2400" dirty="0" smtClean="0">
                <a:solidFill>
                  <a:schemeClr val="bg1"/>
                </a:solidFill>
                <a:latin typeface="Times New Roman" pitchFamily="18" charset="0"/>
                <a:cs typeface="Times New Roman" pitchFamily="18" charset="0"/>
              </a:rPr>
              <a:t>For example: </a:t>
            </a:r>
          </a:p>
          <a:p>
            <a:pPr marL="57150" indent="0" algn="ctr">
              <a:buNone/>
              <a:defRPr/>
            </a:pPr>
            <a:r>
              <a:rPr lang="el-GR" sz="2400" dirty="0" smtClean="0">
                <a:solidFill>
                  <a:srgbClr val="FFFF00"/>
                </a:solidFill>
                <a:latin typeface="Palatino Linotype" pitchFamily="18" charset="0"/>
                <a:cs typeface="Times New Roman" pitchFamily="18" charset="0"/>
              </a:rPr>
              <a:t>οἱ ἄρχοντες διδόασι τὴν ἐλπίδα τοῖς παισίν</a:t>
            </a:r>
            <a:r>
              <a:rPr lang="en-US" sz="2400" dirty="0" smtClean="0">
                <a:solidFill>
                  <a:srgbClr val="FFFF00"/>
                </a:solidFill>
                <a:latin typeface="Palatino Linotype" pitchFamily="18" charset="0"/>
                <a:cs typeface="Times New Roman" pitchFamily="18" charset="0"/>
              </a:rPr>
              <a:t>.</a:t>
            </a:r>
            <a:endParaRPr lang="el-GR" sz="2400" dirty="0" smtClean="0">
              <a:solidFill>
                <a:srgbClr val="FFFF00"/>
              </a:solidFill>
              <a:latin typeface="Palatino Linotype" pitchFamily="18" charset="0"/>
              <a:cs typeface="Times New Roman" pitchFamily="18" charset="0"/>
            </a:endParaRPr>
          </a:p>
          <a:p>
            <a:pPr marL="57150" indent="0" algn="ctr">
              <a:buNone/>
              <a:defRPr/>
            </a:pPr>
            <a:r>
              <a:rPr lang="en-US" sz="2000" dirty="0" smtClean="0">
                <a:solidFill>
                  <a:schemeClr val="bg1"/>
                </a:solidFill>
                <a:latin typeface="Times New Roman" pitchFamily="18" charset="0"/>
                <a:cs typeface="Times New Roman" pitchFamily="18" charset="0"/>
              </a:rPr>
              <a:t>The </a:t>
            </a:r>
            <a:r>
              <a:rPr lang="en-US" sz="2000" dirty="0">
                <a:solidFill>
                  <a:schemeClr val="bg1"/>
                </a:solidFill>
                <a:latin typeface="Times New Roman" pitchFamily="18" charset="0"/>
                <a:cs typeface="Times New Roman" pitchFamily="18" charset="0"/>
              </a:rPr>
              <a:t>rulers </a:t>
            </a:r>
            <a:r>
              <a:rPr lang="en-US" sz="2000" dirty="0" smtClean="0">
                <a:solidFill>
                  <a:schemeClr val="bg1"/>
                </a:solidFill>
                <a:latin typeface="Times New Roman" pitchFamily="18" charset="0"/>
                <a:cs typeface="Times New Roman" pitchFamily="18" charset="0"/>
              </a:rPr>
              <a:t>give hope to </a:t>
            </a:r>
            <a:r>
              <a:rPr lang="en-US" sz="2000" dirty="0">
                <a:solidFill>
                  <a:schemeClr val="bg1"/>
                </a:solidFill>
                <a:latin typeface="Times New Roman" pitchFamily="18" charset="0"/>
                <a:cs typeface="Times New Roman" pitchFamily="18" charset="0"/>
              </a:rPr>
              <a:t>their </a:t>
            </a:r>
            <a:r>
              <a:rPr lang="en-US" sz="2000" dirty="0" smtClean="0">
                <a:solidFill>
                  <a:schemeClr val="bg1"/>
                </a:solidFill>
                <a:latin typeface="Times New Roman" pitchFamily="18" charset="0"/>
                <a:cs typeface="Times New Roman" pitchFamily="18" charset="0"/>
              </a:rPr>
              <a:t>children. </a:t>
            </a:r>
            <a:endParaRPr lang="el-GR" sz="2000" dirty="0">
              <a:solidFill>
                <a:schemeClr val="bg1"/>
              </a:solidFill>
              <a:latin typeface="Times New Roman" pitchFamily="18" charset="0"/>
              <a:cs typeface="Times New Roman" pitchFamily="18" charset="0"/>
            </a:endParaRPr>
          </a:p>
          <a:p>
            <a:pPr marL="57150" indent="0" algn="ctr">
              <a:buNone/>
              <a:defRPr/>
            </a:pPr>
            <a:endParaRPr lang="en-US" sz="2400" dirty="0" smtClean="0">
              <a:solidFill>
                <a:schemeClr val="bg1"/>
              </a:solidFill>
              <a:latin typeface="Times New Roman" pitchFamily="18" charset="0"/>
              <a:cs typeface="Times New Roman" pitchFamily="18" charset="0"/>
            </a:endParaRPr>
          </a:p>
          <a:p>
            <a:pPr marL="57150" indent="0" algn="ctr">
              <a:buNone/>
              <a:defRPr/>
            </a:pPr>
            <a:r>
              <a:rPr lang="el-GR" sz="2400" u="sng" dirty="0">
                <a:solidFill>
                  <a:srgbClr val="FFFF00"/>
                </a:solidFill>
                <a:latin typeface="Palatino Linotype" pitchFamily="18" charset="0"/>
                <a:cs typeface="Times New Roman" pitchFamily="18" charset="0"/>
              </a:rPr>
              <a:t>οὗτοι</a:t>
            </a:r>
            <a:r>
              <a:rPr lang="el-GR" sz="2400" dirty="0">
                <a:solidFill>
                  <a:srgbClr val="FFFF00"/>
                </a:solidFill>
                <a:latin typeface="Palatino Linotype" pitchFamily="18" charset="0"/>
                <a:cs typeface="Times New Roman" pitchFamily="18" charset="0"/>
              </a:rPr>
              <a:t> διδόασι τὴν ἐλπίδα τοῖς </a:t>
            </a:r>
            <a:r>
              <a:rPr lang="el-GR" sz="2400" dirty="0" smtClean="0">
                <a:solidFill>
                  <a:srgbClr val="FFFF00"/>
                </a:solidFill>
                <a:latin typeface="Palatino Linotype" pitchFamily="18" charset="0"/>
                <a:cs typeface="Times New Roman" pitchFamily="18" charset="0"/>
              </a:rPr>
              <a:t>παισὶ</a:t>
            </a:r>
            <a:r>
              <a:rPr lang="en-US" sz="2400" dirty="0" smtClean="0">
                <a:solidFill>
                  <a:srgbClr val="FFFF00"/>
                </a:solidFill>
                <a:latin typeface="Palatino Linotype" pitchFamily="18" charset="0"/>
                <a:cs typeface="Times New Roman" pitchFamily="18" charset="0"/>
              </a:rPr>
              <a:t> </a:t>
            </a:r>
            <a:r>
              <a:rPr lang="el-GR" sz="2400" u="sng" dirty="0" smtClean="0">
                <a:solidFill>
                  <a:srgbClr val="FFFF00"/>
                </a:solidFill>
                <a:latin typeface="Palatino Linotype" pitchFamily="18" charset="0"/>
                <a:cs typeface="Times New Roman" pitchFamily="18" charset="0"/>
              </a:rPr>
              <a:t>τούτοις</a:t>
            </a:r>
            <a:r>
              <a:rPr lang="en-US" sz="2400" dirty="0" smtClean="0">
                <a:solidFill>
                  <a:srgbClr val="FFFF00"/>
                </a:solidFill>
                <a:latin typeface="Palatino Linotype" pitchFamily="18" charset="0"/>
                <a:cs typeface="Times New Roman" pitchFamily="18" charset="0"/>
              </a:rPr>
              <a:t>.</a:t>
            </a:r>
            <a:endParaRPr lang="en-US" sz="2400" dirty="0">
              <a:solidFill>
                <a:srgbClr val="FFFF00"/>
              </a:solidFill>
              <a:latin typeface="Palatino Linotype" pitchFamily="18" charset="0"/>
              <a:cs typeface="Times New Roman" pitchFamily="18" charset="0"/>
            </a:endParaRPr>
          </a:p>
          <a:p>
            <a:pPr marL="57150" indent="0" algn="ctr">
              <a:buNone/>
              <a:defRPr/>
            </a:pPr>
            <a:r>
              <a:rPr lang="en-US" sz="2000" u="sng" dirty="0" smtClean="0">
                <a:solidFill>
                  <a:schemeClr val="bg1"/>
                </a:solidFill>
                <a:latin typeface="Times New Roman" pitchFamily="18" charset="0"/>
                <a:cs typeface="Times New Roman" pitchFamily="18" charset="0"/>
              </a:rPr>
              <a:t>These (men)</a:t>
            </a:r>
            <a:r>
              <a:rPr lang="en-US" sz="2000" dirty="0" smtClean="0">
                <a:solidFill>
                  <a:schemeClr val="bg1"/>
                </a:solidFill>
                <a:latin typeface="Times New Roman" pitchFamily="18" charset="0"/>
                <a:cs typeface="Times New Roman" pitchFamily="18" charset="0"/>
              </a:rPr>
              <a:t> give hope to </a:t>
            </a:r>
            <a:r>
              <a:rPr lang="en-US" sz="2000" u="sng" dirty="0" smtClean="0">
                <a:solidFill>
                  <a:schemeClr val="bg1"/>
                </a:solidFill>
                <a:latin typeface="Times New Roman" pitchFamily="18" charset="0"/>
                <a:cs typeface="Times New Roman" pitchFamily="18" charset="0"/>
              </a:rPr>
              <a:t>these </a:t>
            </a:r>
            <a:r>
              <a:rPr lang="en-US" sz="2000" dirty="0" smtClean="0">
                <a:solidFill>
                  <a:schemeClr val="bg1"/>
                </a:solidFill>
                <a:latin typeface="Times New Roman" pitchFamily="18" charset="0"/>
                <a:cs typeface="Times New Roman" pitchFamily="18" charset="0"/>
              </a:rPr>
              <a:t>children. </a:t>
            </a:r>
            <a:endParaRPr lang="el-GR" sz="2000" dirty="0" smtClean="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21315983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610600" cy="4525963"/>
          </a:xfrm>
        </p:spPr>
        <p:txBody>
          <a:bodyPr rtlCol="0">
            <a:normAutofit/>
          </a:bodyPr>
          <a:lstStyle/>
          <a:p>
            <a:pPr marL="0" indent="0">
              <a:buNone/>
              <a:defRPr/>
            </a:pPr>
            <a:r>
              <a:rPr lang="en-US" sz="2800" b="1" dirty="0">
                <a:solidFill>
                  <a:srgbClr val="FFFF00"/>
                </a:solidFill>
                <a:latin typeface="Times New Roman" pitchFamily="18" charset="0"/>
                <a:cs typeface="Times New Roman" pitchFamily="18" charset="0"/>
              </a:rPr>
              <a:t>Pronouns </a:t>
            </a:r>
            <a:endParaRPr lang="en-US" sz="2800" b="1" dirty="0" smtClean="0">
              <a:solidFill>
                <a:srgbClr val="FFFF00"/>
              </a:solidFill>
              <a:latin typeface="Times New Roman" pitchFamily="18" charset="0"/>
              <a:cs typeface="Times New Roman" pitchFamily="18" charset="0"/>
            </a:endParaRPr>
          </a:p>
          <a:p>
            <a:pPr marL="342900" lvl="1" indent="-342900">
              <a:defRPr/>
            </a:pPr>
            <a:r>
              <a:rPr lang="en-US" sz="2400" dirty="0" smtClean="0">
                <a:solidFill>
                  <a:schemeClr val="bg1"/>
                </a:solidFill>
                <a:latin typeface="Times New Roman" pitchFamily="18" charset="0"/>
                <a:cs typeface="Times New Roman" pitchFamily="18" charset="0"/>
              </a:rPr>
              <a:t>Adding the prefix </a:t>
            </a:r>
            <a:r>
              <a:rPr lang="el-GR" sz="2400" dirty="0" smtClean="0">
                <a:solidFill>
                  <a:srgbClr val="FFFF00"/>
                </a:solidFill>
                <a:latin typeface="Palatino Linotype" pitchFamily="18" charset="0"/>
                <a:cs typeface="Times New Roman" pitchFamily="18" charset="0"/>
              </a:rPr>
              <a:t>τοι</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makes </a:t>
            </a:r>
            <a:r>
              <a:rPr lang="el-GR" sz="2400" dirty="0" smtClean="0">
                <a:solidFill>
                  <a:srgbClr val="FFFF00"/>
                </a:solidFill>
                <a:latin typeface="Palatino Linotype" pitchFamily="18" charset="0"/>
                <a:cs typeface="Times New Roman" pitchFamily="18" charset="0"/>
              </a:rPr>
              <a:t>οὗτος </a:t>
            </a:r>
            <a:r>
              <a:rPr lang="el-GR" sz="2400" dirty="0">
                <a:solidFill>
                  <a:srgbClr val="FFFF00"/>
                </a:solidFill>
                <a:latin typeface="Palatino Linotype" pitchFamily="18" charset="0"/>
                <a:cs typeface="Times New Roman" pitchFamily="18" charset="0"/>
              </a:rPr>
              <a:t>αὕτη τοῦτο </a:t>
            </a:r>
            <a:r>
              <a:rPr lang="en-US" sz="2400" dirty="0" smtClean="0">
                <a:solidFill>
                  <a:schemeClr val="bg1"/>
                </a:solidFill>
                <a:latin typeface="Times New Roman" pitchFamily="18" charset="0"/>
                <a:cs typeface="Times New Roman" pitchFamily="18" charset="0"/>
              </a:rPr>
              <a:t>refer to the </a:t>
            </a:r>
            <a:r>
              <a:rPr lang="en-US" sz="2400" dirty="0" smtClean="0">
                <a:solidFill>
                  <a:srgbClr val="FFFF00"/>
                </a:solidFill>
                <a:latin typeface="Times New Roman" pitchFamily="18" charset="0"/>
                <a:cs typeface="Times New Roman" pitchFamily="18" charset="0"/>
              </a:rPr>
              <a:t>quality</a:t>
            </a:r>
            <a:r>
              <a:rPr lang="en-US" sz="2400" dirty="0" smtClean="0">
                <a:solidFill>
                  <a:schemeClr val="bg1"/>
                </a:solidFill>
                <a:latin typeface="Times New Roman" pitchFamily="18" charset="0"/>
                <a:cs typeface="Times New Roman" pitchFamily="18" charset="0"/>
              </a:rPr>
              <a:t> of someone or something (</a:t>
            </a:r>
            <a:r>
              <a:rPr lang="en-US" sz="2400" dirty="0" smtClean="0">
                <a:solidFill>
                  <a:srgbClr val="FFFF00"/>
                </a:solidFill>
                <a:latin typeface="Times New Roman" pitchFamily="18" charset="0"/>
                <a:cs typeface="Times New Roman" pitchFamily="18" charset="0"/>
              </a:rPr>
              <a:t>this </a:t>
            </a:r>
            <a:r>
              <a:rPr lang="en-US" sz="2400" dirty="0" smtClean="0">
                <a:solidFill>
                  <a:srgbClr val="FFFF00"/>
                </a:solidFill>
                <a:latin typeface="Times New Roman" pitchFamily="18" charset="0"/>
                <a:cs typeface="Times New Roman" pitchFamily="18" charset="0"/>
              </a:rPr>
              <a:t>type</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this kind</a:t>
            </a:r>
            <a:r>
              <a:rPr lang="en-US" sz="2400" dirty="0">
                <a:solidFill>
                  <a:schemeClr val="bg1"/>
                </a:solidFill>
                <a:latin typeface="Times New Roman" pitchFamily="18" charset="0"/>
                <a:cs typeface="Times New Roman" pitchFamily="18" charset="0"/>
              </a:rPr>
              <a:t> or </a:t>
            </a:r>
            <a:r>
              <a:rPr lang="en-US" sz="2400" dirty="0">
                <a:solidFill>
                  <a:srgbClr val="FFFF00"/>
                </a:solidFill>
                <a:latin typeface="Times New Roman" pitchFamily="18" charset="0"/>
                <a:cs typeface="Times New Roman" pitchFamily="18" charset="0"/>
              </a:rPr>
              <a:t>this </a:t>
            </a:r>
            <a:r>
              <a:rPr lang="en-US" sz="2400" dirty="0" smtClean="0">
                <a:solidFill>
                  <a:srgbClr val="FFFF00"/>
                </a:solidFill>
                <a:latin typeface="Times New Roman" pitchFamily="18" charset="0"/>
                <a:cs typeface="Times New Roman" pitchFamily="18" charset="0"/>
              </a:rPr>
              <a:t>sort</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p>
          <a:p>
            <a:pPr marL="0" lvl="1" indent="0">
              <a:buNone/>
              <a:defRPr/>
            </a:pPr>
            <a:endParaRPr lang="en-US" sz="2600" dirty="0" smtClean="0">
              <a:solidFill>
                <a:schemeClr val="bg1"/>
              </a:solidFill>
              <a:latin typeface="Times New Roman" pitchFamily="18" charset="0"/>
              <a:cs typeface="Times New Roman" pitchFamily="18" charset="0"/>
            </a:endParaRPr>
          </a:p>
          <a:p>
            <a:pPr marL="0" indent="0">
              <a:buNone/>
            </a:pPr>
            <a:r>
              <a:rPr lang="en-US" sz="2400" dirty="0" smtClean="0">
                <a:solidFill>
                  <a:schemeClr val="bg1"/>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a:t>
            </a:r>
            <a:r>
              <a:rPr lang="en-US" sz="2400" u="sng" dirty="0" smtClean="0">
                <a:solidFill>
                  <a:schemeClr val="bg1"/>
                </a:solidFill>
                <a:latin typeface="Times New Roman" pitchFamily="18" charset="0"/>
                <a:cs typeface="Times New Roman" pitchFamily="18" charset="0"/>
              </a:rPr>
              <a:t>Singular</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n-US" sz="2400" u="sng" dirty="0" smtClean="0">
                <a:solidFill>
                  <a:schemeClr val="bg1"/>
                </a:solidFill>
                <a:latin typeface="Times New Roman" pitchFamily="18" charset="0"/>
                <a:cs typeface="Times New Roman" pitchFamily="18" charset="0"/>
              </a:rPr>
              <a:t>Plural</a:t>
            </a:r>
            <a:endParaRPr lang="en-US" sz="2400" dirty="0">
              <a:solidFill>
                <a:schemeClr val="bg1"/>
              </a:solidFill>
              <a:latin typeface="Times New Roman" pitchFamily="18" charset="0"/>
              <a:cs typeface="Times New Roman" pitchFamily="18" charset="0"/>
            </a:endParaRPr>
          </a:p>
          <a:p>
            <a:r>
              <a:rPr lang="en-US" sz="2400" dirty="0" smtClean="0">
                <a:solidFill>
                  <a:schemeClr val="bg1"/>
                </a:solidFill>
                <a:latin typeface="Times New Roman" pitchFamily="18" charset="0"/>
                <a:cs typeface="Times New Roman" pitchFamily="18" charset="0"/>
              </a:rPr>
              <a:t>Nom</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οῦτος </a:t>
            </a:r>
            <a:r>
              <a:rPr lang="el-GR" sz="2000" dirty="0" smtClean="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αύτη </a:t>
            </a:r>
            <a:r>
              <a:rPr lang="el-GR" sz="2000" dirty="0" smtClean="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οῦτο </a:t>
            </a:r>
            <a:r>
              <a:rPr lang="en-US"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οῦτοι </a:t>
            </a:r>
            <a:r>
              <a:rPr lang="el-GR" sz="2000" dirty="0" smtClean="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αῦται </a:t>
            </a:r>
            <a:r>
              <a:rPr lang="el-GR" sz="2000" dirty="0" smtClean="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αῦτα </a:t>
            </a:r>
            <a:endParaRPr lang="el-GR" sz="2400" dirty="0" smtClean="0">
              <a:solidFill>
                <a:schemeClr val="bg1"/>
              </a:solidFill>
              <a:latin typeface="Palatino Linotype" pitchFamily="18" charset="0"/>
              <a:cs typeface="Times New Roman" pitchFamily="18" charset="0"/>
            </a:endParaRPr>
          </a:p>
          <a:p>
            <a:r>
              <a:rPr lang="en-US" sz="2400" dirty="0" smtClean="0">
                <a:solidFill>
                  <a:schemeClr val="bg1"/>
                </a:solidFill>
                <a:latin typeface="Times New Roman" pitchFamily="18" charset="0"/>
                <a:cs typeface="Times New Roman" pitchFamily="18" charset="0"/>
              </a:rPr>
              <a:t>Gen</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ούτου </a:t>
            </a:r>
            <a:r>
              <a:rPr lang="el-GR" sz="2000" dirty="0" smtClean="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αύτης </a:t>
            </a:r>
            <a:r>
              <a:rPr lang="el-GR" sz="2000" dirty="0" smtClean="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ούτου </a:t>
            </a:r>
            <a:r>
              <a:rPr lang="en-US"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ούτων </a:t>
            </a:r>
            <a:endParaRPr lang="en-US" sz="2000" dirty="0">
              <a:solidFill>
                <a:schemeClr val="bg1"/>
              </a:solidFill>
              <a:latin typeface="Palatino Linotype" pitchFamily="18" charset="0"/>
              <a:cs typeface="Times New Roman" pitchFamily="18" charset="0"/>
            </a:endParaRPr>
          </a:p>
          <a:p>
            <a:r>
              <a:rPr lang="en-US" sz="2400" dirty="0" err="1" smtClean="0">
                <a:solidFill>
                  <a:schemeClr val="bg1"/>
                </a:solidFill>
                <a:latin typeface="Times New Roman" pitchFamily="18" charset="0"/>
                <a:cs typeface="Times New Roman" pitchFamily="18" charset="0"/>
              </a:rPr>
              <a:t>Dat</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ούτῳ </a:t>
            </a:r>
            <a:r>
              <a:rPr lang="el-GR" sz="2000" dirty="0" smtClean="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αύτῃ </a:t>
            </a:r>
            <a:r>
              <a:rPr lang="el-GR" sz="2000" dirty="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ούτῳ </a:t>
            </a:r>
            <a:r>
              <a:rPr lang="en-US"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ούτοις </a:t>
            </a:r>
            <a:r>
              <a:rPr lang="el-GR" sz="2000" dirty="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αύταις </a:t>
            </a:r>
            <a:r>
              <a:rPr lang="el-GR" sz="2000" dirty="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ούτοις </a:t>
            </a:r>
            <a:endParaRPr lang="en-US" sz="2000" dirty="0">
              <a:solidFill>
                <a:schemeClr val="bg1"/>
              </a:solidFill>
              <a:latin typeface="Palatino Linotype" pitchFamily="18" charset="0"/>
              <a:cs typeface="Times New Roman" pitchFamily="18" charset="0"/>
            </a:endParaRPr>
          </a:p>
          <a:p>
            <a:r>
              <a:rPr lang="en-US" sz="2400" dirty="0" err="1" smtClean="0">
                <a:solidFill>
                  <a:schemeClr val="bg1"/>
                </a:solidFill>
                <a:latin typeface="Times New Roman" pitchFamily="18" charset="0"/>
                <a:cs typeface="Times New Roman" pitchFamily="18" charset="0"/>
              </a:rPr>
              <a:t>Acc</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οῦτον </a:t>
            </a:r>
            <a:r>
              <a:rPr lang="el-GR" sz="2000" dirty="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αύτην </a:t>
            </a:r>
            <a:r>
              <a:rPr lang="el-GR" sz="2000" dirty="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οῦτο 	</a:t>
            </a:r>
            <a:r>
              <a:rPr lang="el-GR" sz="2000" dirty="0" smtClean="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ούτους </a:t>
            </a:r>
            <a:r>
              <a:rPr lang="el-GR" sz="2000" dirty="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αύτας </a:t>
            </a:r>
            <a:r>
              <a:rPr lang="el-GR" sz="2000" dirty="0">
                <a:solidFill>
                  <a:srgbClr val="FFFF00"/>
                </a:solidFill>
                <a:latin typeface="Palatino Linotype" pitchFamily="18" charset="0"/>
                <a:cs typeface="Times New Roman" pitchFamily="18" charset="0"/>
              </a:rPr>
              <a:t>τοι</a:t>
            </a:r>
            <a:r>
              <a:rPr lang="el-GR" sz="2000" dirty="0" smtClean="0">
                <a:solidFill>
                  <a:schemeClr val="bg1"/>
                </a:solidFill>
                <a:latin typeface="Palatino Linotype" pitchFamily="18" charset="0"/>
                <a:cs typeface="Times New Roman" pitchFamily="18" charset="0"/>
              </a:rPr>
              <a:t>αῦτα </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6421216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458200" cy="4525963"/>
          </a:xfrm>
        </p:spPr>
        <p:txBody>
          <a:bodyPr rtlCol="0">
            <a:normAutofit/>
          </a:bodyPr>
          <a:lstStyle/>
          <a:p>
            <a:pPr marL="0" indent="0">
              <a:buNone/>
              <a:defRPr/>
            </a:pPr>
            <a:r>
              <a:rPr lang="en-US" sz="2800" b="1" dirty="0">
                <a:solidFill>
                  <a:srgbClr val="FFFF00"/>
                </a:solidFill>
                <a:latin typeface="Times New Roman" pitchFamily="18" charset="0"/>
                <a:cs typeface="Times New Roman" pitchFamily="18" charset="0"/>
              </a:rPr>
              <a:t>Pronouns </a:t>
            </a:r>
            <a:endParaRPr lang="en-US" sz="2800" b="1" dirty="0" smtClean="0">
              <a:solidFill>
                <a:srgbClr val="FFFF00"/>
              </a:solidFill>
              <a:latin typeface="Times New Roman" pitchFamily="18" charset="0"/>
              <a:cs typeface="Times New Roman" pitchFamily="18" charset="0"/>
            </a:endParaRPr>
          </a:p>
          <a:p>
            <a:pPr marL="342900" lvl="1" indent="-342900">
              <a:defRPr/>
            </a:pPr>
            <a:r>
              <a:rPr lang="en-US" sz="2400" dirty="0" smtClean="0">
                <a:solidFill>
                  <a:schemeClr val="bg1"/>
                </a:solidFill>
                <a:latin typeface="Times New Roman" pitchFamily="18" charset="0"/>
                <a:cs typeface="Times New Roman" pitchFamily="18" charset="0"/>
              </a:rPr>
              <a:t>Adding the prefix </a:t>
            </a:r>
            <a:r>
              <a:rPr lang="el-GR" sz="2400" dirty="0" smtClean="0">
                <a:solidFill>
                  <a:srgbClr val="FFFF00"/>
                </a:solidFill>
                <a:latin typeface="Palatino Linotype" pitchFamily="18" charset="0"/>
                <a:cs typeface="Times New Roman" pitchFamily="18" charset="0"/>
              </a:rPr>
              <a:t>τοσ</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makes </a:t>
            </a:r>
            <a:r>
              <a:rPr lang="el-GR" sz="2400" dirty="0" smtClean="0">
                <a:solidFill>
                  <a:srgbClr val="FFFF00"/>
                </a:solidFill>
                <a:latin typeface="Palatino Linotype" pitchFamily="18" charset="0"/>
                <a:cs typeface="Times New Roman" pitchFamily="18" charset="0"/>
              </a:rPr>
              <a:t>οὗτος </a:t>
            </a:r>
            <a:r>
              <a:rPr lang="el-GR" sz="2400" dirty="0">
                <a:solidFill>
                  <a:srgbClr val="FFFF00"/>
                </a:solidFill>
                <a:latin typeface="Palatino Linotype" pitchFamily="18" charset="0"/>
                <a:cs typeface="Times New Roman" pitchFamily="18" charset="0"/>
              </a:rPr>
              <a:t>αὕτη τοῦτο </a:t>
            </a:r>
            <a:r>
              <a:rPr lang="en-US" sz="2400" dirty="0" smtClean="0">
                <a:solidFill>
                  <a:schemeClr val="bg1"/>
                </a:solidFill>
                <a:latin typeface="Times New Roman" pitchFamily="18" charset="0"/>
                <a:cs typeface="Times New Roman" pitchFamily="18" charset="0"/>
              </a:rPr>
              <a:t>refer to the </a:t>
            </a:r>
            <a:r>
              <a:rPr lang="en-US" sz="2400" dirty="0" smtClean="0">
                <a:solidFill>
                  <a:srgbClr val="FFFF00"/>
                </a:solidFill>
                <a:latin typeface="Times New Roman" pitchFamily="18" charset="0"/>
                <a:cs typeface="Times New Roman" pitchFamily="18" charset="0"/>
              </a:rPr>
              <a:t>quantity</a:t>
            </a:r>
            <a:r>
              <a:rPr lang="en-US" sz="2400" dirty="0" smtClean="0">
                <a:solidFill>
                  <a:schemeClr val="bg1"/>
                </a:solidFill>
                <a:latin typeface="Times New Roman" pitchFamily="18" charset="0"/>
                <a:cs typeface="Times New Roman" pitchFamily="18" charset="0"/>
              </a:rPr>
              <a:t> of someone or something (</a:t>
            </a:r>
            <a:r>
              <a:rPr lang="en-US" sz="2400" dirty="0" smtClean="0">
                <a:solidFill>
                  <a:srgbClr val="FFFF00"/>
                </a:solidFill>
                <a:latin typeface="Times New Roman" pitchFamily="18" charset="0"/>
                <a:cs typeface="Times New Roman" pitchFamily="18" charset="0"/>
              </a:rPr>
              <a:t>this amount</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p>
          <a:p>
            <a:pPr marL="0" lvl="1" indent="0">
              <a:buNone/>
              <a:defRPr/>
            </a:pPr>
            <a:endParaRPr lang="en-US" sz="2600" dirty="0" smtClean="0">
              <a:solidFill>
                <a:schemeClr val="bg1"/>
              </a:solidFill>
              <a:latin typeface="Times New Roman" pitchFamily="18" charset="0"/>
              <a:cs typeface="Times New Roman" pitchFamily="18" charset="0"/>
            </a:endParaRPr>
          </a:p>
          <a:p>
            <a:pPr marL="0" indent="0">
              <a:buNone/>
            </a:pPr>
            <a:r>
              <a:rPr lang="en-US" sz="2400" dirty="0" smtClean="0">
                <a:solidFill>
                  <a:schemeClr val="bg1"/>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a:t>
            </a:r>
            <a:r>
              <a:rPr lang="en-US" sz="2400" u="sng" dirty="0" smtClean="0">
                <a:solidFill>
                  <a:schemeClr val="bg1"/>
                </a:solidFill>
                <a:latin typeface="Times New Roman" pitchFamily="18" charset="0"/>
                <a:cs typeface="Times New Roman" pitchFamily="18" charset="0"/>
              </a:rPr>
              <a:t>Singular</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n-US" sz="2400" u="sng" dirty="0" smtClean="0">
                <a:solidFill>
                  <a:schemeClr val="bg1"/>
                </a:solidFill>
                <a:latin typeface="Times New Roman" pitchFamily="18" charset="0"/>
                <a:cs typeface="Times New Roman" pitchFamily="18" charset="0"/>
              </a:rPr>
              <a:t>Plural</a:t>
            </a:r>
            <a:endParaRPr lang="en-US" sz="2400" dirty="0">
              <a:solidFill>
                <a:schemeClr val="bg1"/>
              </a:solidFill>
              <a:latin typeface="Times New Roman" pitchFamily="18" charset="0"/>
              <a:cs typeface="Times New Roman" pitchFamily="18" charset="0"/>
            </a:endParaRPr>
          </a:p>
          <a:p>
            <a:r>
              <a:rPr lang="en-US" sz="2400" dirty="0" smtClean="0">
                <a:solidFill>
                  <a:schemeClr val="bg1"/>
                </a:solidFill>
                <a:latin typeface="Times New Roman" pitchFamily="18" charset="0"/>
                <a:cs typeface="Times New Roman" pitchFamily="18" charset="0"/>
              </a:rPr>
              <a:t>Nom</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οῦτος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αύτη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οῦτο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οῦτοι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αῦται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αῦτα </a:t>
            </a:r>
            <a:endParaRPr lang="el-GR" sz="2400" dirty="0" smtClean="0">
              <a:solidFill>
                <a:schemeClr val="bg1"/>
              </a:solidFill>
              <a:latin typeface="Palatino Linotype" pitchFamily="18" charset="0"/>
              <a:cs typeface="Times New Roman" pitchFamily="18" charset="0"/>
            </a:endParaRPr>
          </a:p>
          <a:p>
            <a:r>
              <a:rPr lang="en-US" sz="2400" dirty="0" smtClean="0">
                <a:solidFill>
                  <a:schemeClr val="bg1"/>
                </a:solidFill>
                <a:latin typeface="Times New Roman" pitchFamily="18" charset="0"/>
                <a:cs typeface="Times New Roman" pitchFamily="18" charset="0"/>
              </a:rPr>
              <a:t>Gen</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ούτου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αύτης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ούτου </a:t>
            </a:r>
            <a:r>
              <a:rPr lang="en-US"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ούτων </a:t>
            </a:r>
            <a:endParaRPr lang="en-US" sz="2000" dirty="0">
              <a:solidFill>
                <a:schemeClr val="bg1"/>
              </a:solidFill>
              <a:latin typeface="Palatino Linotype" pitchFamily="18" charset="0"/>
              <a:cs typeface="Times New Roman" pitchFamily="18" charset="0"/>
            </a:endParaRPr>
          </a:p>
          <a:p>
            <a:r>
              <a:rPr lang="en-US" sz="2400" dirty="0" err="1" smtClean="0">
                <a:solidFill>
                  <a:schemeClr val="bg1"/>
                </a:solidFill>
                <a:latin typeface="Times New Roman" pitchFamily="18" charset="0"/>
                <a:cs typeface="Times New Roman" pitchFamily="18" charset="0"/>
              </a:rPr>
              <a:t>Dat</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ούτῳ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αύτῃ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ούτῳ </a:t>
            </a:r>
            <a:r>
              <a:rPr lang="en-US" sz="2000" dirty="0" smtClean="0">
                <a:solidFill>
                  <a:schemeClr val="bg1"/>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ούτοις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αύταις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ούτοις </a:t>
            </a:r>
            <a:endParaRPr lang="en-US" sz="2000" dirty="0">
              <a:solidFill>
                <a:schemeClr val="bg1"/>
              </a:solidFill>
              <a:latin typeface="Palatino Linotype" pitchFamily="18" charset="0"/>
              <a:cs typeface="Times New Roman" pitchFamily="18" charset="0"/>
            </a:endParaRPr>
          </a:p>
          <a:p>
            <a:r>
              <a:rPr lang="en-US" sz="2400" dirty="0" err="1" smtClean="0">
                <a:solidFill>
                  <a:schemeClr val="bg1"/>
                </a:solidFill>
                <a:latin typeface="Times New Roman" pitchFamily="18" charset="0"/>
                <a:cs typeface="Times New Roman" pitchFamily="18" charset="0"/>
              </a:rPr>
              <a:t>Acc</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οῦτον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αύτην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οῦτο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ούτους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αύτας </a:t>
            </a:r>
            <a:r>
              <a:rPr lang="el-GR" sz="2000" dirty="0" smtClean="0">
                <a:solidFill>
                  <a:srgbClr val="FFFF00"/>
                </a:solidFill>
                <a:latin typeface="Palatino Linotype" pitchFamily="18" charset="0"/>
                <a:cs typeface="Times New Roman" pitchFamily="18" charset="0"/>
              </a:rPr>
              <a:t>τοσ</a:t>
            </a:r>
            <a:r>
              <a:rPr lang="el-GR" sz="2000" dirty="0" smtClean="0">
                <a:solidFill>
                  <a:schemeClr val="bg1"/>
                </a:solidFill>
                <a:latin typeface="Palatino Linotype" pitchFamily="18" charset="0"/>
                <a:cs typeface="Times New Roman" pitchFamily="18" charset="0"/>
              </a:rPr>
              <a:t>αῦτα </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848186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382000" cy="4876800"/>
          </a:xfrm>
        </p:spPr>
        <p:txBody>
          <a:bodyPr rtlCol="0">
            <a:normAutofit/>
          </a:bodyPr>
          <a:lstStyle/>
          <a:p>
            <a:pPr marL="0" indent="0">
              <a:buNone/>
              <a:defRPr/>
            </a:pPr>
            <a:r>
              <a:rPr lang="en-US" sz="2800" b="1" dirty="0" smtClean="0">
                <a:solidFill>
                  <a:srgbClr val="FFFF00"/>
                </a:solidFill>
                <a:latin typeface="Times New Roman" pitchFamily="18" charset="0"/>
                <a:cs typeface="Times New Roman" pitchFamily="18" charset="0"/>
              </a:rPr>
              <a:t>Pronouns </a:t>
            </a:r>
          </a:p>
          <a:p>
            <a:pPr>
              <a:defRPr/>
            </a:pPr>
            <a:r>
              <a:rPr lang="en-US" sz="2400" dirty="0" smtClean="0">
                <a:solidFill>
                  <a:schemeClr val="bg1"/>
                </a:solidFill>
                <a:latin typeface="Times New Roman" pitchFamily="18" charset="0"/>
                <a:cs typeface="Times New Roman" pitchFamily="18" charset="0"/>
              </a:rPr>
              <a:t>The remaining pronouns share a pattern: </a:t>
            </a:r>
          </a:p>
          <a:p>
            <a:pPr>
              <a:defRPr/>
            </a:pPr>
            <a:r>
              <a:rPr lang="en-US" sz="2400" dirty="0" smtClean="0">
                <a:solidFill>
                  <a:schemeClr val="bg1"/>
                </a:solidFill>
                <a:latin typeface="Times New Roman" pitchFamily="18" charset="0"/>
                <a:cs typeface="Times New Roman" pitchFamily="18" charset="0"/>
              </a:rPr>
              <a:t>They use </a:t>
            </a:r>
            <a:r>
              <a:rPr lang="en-US" sz="2400" dirty="0" smtClean="0">
                <a:solidFill>
                  <a:srgbClr val="FFFF00"/>
                </a:solidFill>
                <a:latin typeface="Times New Roman" pitchFamily="18" charset="0"/>
                <a:cs typeface="Times New Roman" pitchFamily="18" charset="0"/>
              </a:rPr>
              <a:t>3</a:t>
            </a:r>
            <a:r>
              <a:rPr lang="en-US" sz="2400" baseline="30000" dirty="0" smtClean="0">
                <a:solidFill>
                  <a:srgbClr val="FFFF00"/>
                </a:solidFill>
                <a:latin typeface="Times New Roman" pitchFamily="18" charset="0"/>
                <a:cs typeface="Times New Roman" pitchFamily="18" charset="0"/>
              </a:rPr>
              <a:t>rd</a:t>
            </a:r>
            <a:r>
              <a:rPr lang="en-US" sz="2400" dirty="0" smtClean="0">
                <a:solidFill>
                  <a:srgbClr val="FFFF00"/>
                </a:solidFill>
                <a:latin typeface="Times New Roman" pitchFamily="18" charset="0"/>
                <a:cs typeface="Times New Roman" pitchFamily="18" charset="0"/>
              </a:rPr>
              <a:t> declension </a:t>
            </a:r>
            <a:r>
              <a:rPr lang="en-US" sz="2400" dirty="0" smtClean="0">
                <a:solidFill>
                  <a:schemeClr val="bg1"/>
                </a:solidFill>
                <a:latin typeface="Times New Roman" pitchFamily="18" charset="0"/>
                <a:cs typeface="Times New Roman" pitchFamily="18" charset="0"/>
              </a:rPr>
              <a:t>endings in the </a:t>
            </a:r>
            <a:r>
              <a:rPr lang="en-US" sz="2400" dirty="0" smtClean="0">
                <a:solidFill>
                  <a:srgbClr val="FFFF00"/>
                </a:solidFill>
                <a:latin typeface="Times New Roman" pitchFamily="18" charset="0"/>
                <a:cs typeface="Times New Roman" pitchFamily="18" charset="0"/>
              </a:rPr>
              <a:t>masculine</a:t>
            </a:r>
            <a:r>
              <a:rPr lang="en-US" sz="2400" dirty="0" smtClean="0">
                <a:solidFill>
                  <a:schemeClr val="bg1"/>
                </a:solidFill>
                <a:latin typeface="Times New Roman" pitchFamily="18" charset="0"/>
                <a:cs typeface="Times New Roman" pitchFamily="18" charset="0"/>
              </a:rPr>
              <a:t> and </a:t>
            </a:r>
            <a:r>
              <a:rPr lang="en-US" sz="2400" dirty="0" smtClean="0">
                <a:solidFill>
                  <a:srgbClr val="FFFF00"/>
                </a:solidFill>
                <a:latin typeface="Times New Roman" pitchFamily="18" charset="0"/>
                <a:cs typeface="Times New Roman" pitchFamily="18" charset="0"/>
              </a:rPr>
              <a:t>neuter</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In their </a:t>
            </a:r>
            <a:r>
              <a:rPr lang="en-US" sz="2400" dirty="0" smtClean="0">
                <a:solidFill>
                  <a:srgbClr val="FFFF00"/>
                </a:solidFill>
                <a:latin typeface="Times New Roman" pitchFamily="18" charset="0"/>
                <a:cs typeface="Times New Roman" pitchFamily="18" charset="0"/>
              </a:rPr>
              <a:t>feminine</a:t>
            </a:r>
            <a:r>
              <a:rPr lang="en-US" sz="2400" dirty="0" smtClean="0">
                <a:solidFill>
                  <a:schemeClr val="bg1"/>
                </a:solidFill>
                <a:latin typeface="Times New Roman" pitchFamily="18" charset="0"/>
                <a:cs typeface="Times New Roman" pitchFamily="18" charset="0"/>
              </a:rPr>
              <a:t> forms, however, they </a:t>
            </a:r>
            <a:r>
              <a:rPr lang="en-US" sz="2400" dirty="0" smtClean="0">
                <a:solidFill>
                  <a:srgbClr val="FFFF00"/>
                </a:solidFill>
                <a:latin typeface="Times New Roman" pitchFamily="18" charset="0"/>
                <a:cs typeface="Times New Roman" pitchFamily="18" charset="0"/>
              </a:rPr>
              <a:t>change their stem </a:t>
            </a:r>
            <a:r>
              <a:rPr lang="en-US" sz="2400" dirty="0" smtClean="0">
                <a:solidFill>
                  <a:schemeClr val="bg1"/>
                </a:solidFill>
                <a:latin typeface="Times New Roman" pitchFamily="18" charset="0"/>
                <a:cs typeface="Times New Roman" pitchFamily="18" charset="0"/>
              </a:rPr>
              <a:t>and use </a:t>
            </a:r>
            <a:r>
              <a:rPr lang="en-US" sz="2400" dirty="0" smtClean="0">
                <a:solidFill>
                  <a:srgbClr val="FFFF00"/>
                </a:solidFill>
                <a:latin typeface="Times New Roman" pitchFamily="18" charset="0"/>
                <a:cs typeface="Times New Roman" pitchFamily="18" charset="0"/>
              </a:rPr>
              <a:t>1</a:t>
            </a:r>
            <a:r>
              <a:rPr lang="en-US" sz="2400" baseline="30000" dirty="0" smtClean="0">
                <a:solidFill>
                  <a:srgbClr val="FFFF00"/>
                </a:solidFill>
                <a:latin typeface="Times New Roman" pitchFamily="18" charset="0"/>
                <a:cs typeface="Times New Roman" pitchFamily="18" charset="0"/>
              </a:rPr>
              <a:t>st</a:t>
            </a:r>
            <a:r>
              <a:rPr lang="en-US" sz="2400" dirty="0" smtClean="0">
                <a:solidFill>
                  <a:srgbClr val="FFFF00"/>
                </a:solidFill>
                <a:latin typeface="Times New Roman" pitchFamily="18" charset="0"/>
                <a:cs typeface="Times New Roman" pitchFamily="18" charset="0"/>
              </a:rPr>
              <a:t> declension </a:t>
            </a:r>
            <a:r>
              <a:rPr lang="en-US" sz="2400" dirty="0" smtClean="0">
                <a:solidFill>
                  <a:schemeClr val="bg1"/>
                </a:solidFill>
                <a:latin typeface="Times New Roman" pitchFamily="18" charset="0"/>
                <a:cs typeface="Times New Roman" pitchFamily="18" charset="0"/>
              </a:rPr>
              <a:t>endings.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94652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buNone/>
              <a:defRPr/>
            </a:pPr>
            <a:r>
              <a:rPr lang="en-US" b="1" dirty="0" smtClean="0">
                <a:solidFill>
                  <a:srgbClr val="FFFF00"/>
                </a:solidFill>
                <a:latin typeface="Times New Roman" pitchFamily="18" charset="0"/>
                <a:cs typeface="Times New Roman" pitchFamily="18" charset="0"/>
              </a:rPr>
              <a:t>This class </a:t>
            </a:r>
            <a:endParaRPr lang="en-US" dirty="0" smtClean="0">
              <a:solidFill>
                <a:schemeClr val="bg1"/>
              </a:solidFill>
              <a:latin typeface="Times New Roman" pitchFamily="18" charset="0"/>
              <a:cs typeface="Times New Roman" pitchFamily="18" charset="0"/>
            </a:endParaRPr>
          </a:p>
          <a:p>
            <a:pPr>
              <a:buNone/>
              <a:defRPr/>
            </a:pPr>
            <a:r>
              <a:rPr lang="en-US" b="1" dirty="0" smtClean="0">
                <a:solidFill>
                  <a:srgbClr val="FFFF00"/>
                </a:solidFill>
                <a:latin typeface="Times New Roman" pitchFamily="18" charset="0"/>
                <a:cs typeface="Times New Roman" pitchFamily="18" charset="0"/>
              </a:rPr>
              <a:t>AGE Unit 10: Pronouns concluded</a:t>
            </a:r>
            <a:endParaRPr lang="en-US"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In Unit 5, you learned a handful of pronouns that declined either like the definite article or like 3</a:t>
            </a:r>
            <a:r>
              <a:rPr lang="en-US" sz="2400" baseline="30000" dirty="0" smtClean="0">
                <a:solidFill>
                  <a:schemeClr val="bg1"/>
                </a:solidFill>
                <a:latin typeface="Times New Roman" pitchFamily="18" charset="0"/>
                <a:cs typeface="Times New Roman" pitchFamily="18" charset="0"/>
              </a:rPr>
              <a:t>rd</a:t>
            </a:r>
            <a:r>
              <a:rPr lang="en-US" sz="2400" dirty="0" smtClean="0">
                <a:solidFill>
                  <a:schemeClr val="bg1"/>
                </a:solidFill>
                <a:latin typeface="Times New Roman" pitchFamily="18" charset="0"/>
                <a:cs typeface="Times New Roman" pitchFamily="18" charset="0"/>
              </a:rPr>
              <a:t> declension nouns. </a:t>
            </a:r>
          </a:p>
          <a:p>
            <a:pPr>
              <a:defRPr/>
            </a:pPr>
            <a:r>
              <a:rPr lang="en-US" sz="2400" dirty="0" smtClean="0">
                <a:solidFill>
                  <a:schemeClr val="bg1"/>
                </a:solidFill>
                <a:latin typeface="Times New Roman" pitchFamily="18" charset="0"/>
                <a:cs typeface="Times New Roman" pitchFamily="18" charset="0"/>
              </a:rPr>
              <a:t>This unit completes the pronouns, covering those that mix the two types and/or have individual irregularities. </a:t>
            </a:r>
          </a:p>
          <a:p>
            <a:pPr>
              <a:defRPr/>
            </a:pPr>
            <a:r>
              <a:rPr lang="en-US" sz="2400" dirty="0" smtClean="0">
                <a:solidFill>
                  <a:schemeClr val="bg1"/>
                </a:solidFill>
                <a:latin typeface="Times New Roman" pitchFamily="18" charset="0"/>
                <a:cs typeface="Times New Roman" pitchFamily="18" charset="0"/>
              </a:rPr>
              <a:t>These words may well seem familiar, as they have been glossed frequently in the readings up to this point.</a:t>
            </a:r>
            <a:endParaRPr lang="en-US" sz="24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924800" cy="4876800"/>
          </a:xfrm>
        </p:spPr>
        <p:txBody>
          <a:bodyPr rtlCol="0">
            <a:normAutofit/>
          </a:bodyPr>
          <a:lstStyle/>
          <a:p>
            <a:pPr marL="0" indent="0">
              <a:buNone/>
              <a:defRPr/>
            </a:pPr>
            <a:r>
              <a:rPr lang="en-US" sz="2800" b="1" dirty="0" smtClean="0">
                <a:solidFill>
                  <a:srgbClr val="FFFF00"/>
                </a:solidFill>
                <a:latin typeface="Times New Roman" pitchFamily="18" charset="0"/>
                <a:cs typeface="Times New Roman" pitchFamily="18" charset="0"/>
              </a:rPr>
              <a:t>Pronouns </a:t>
            </a:r>
          </a:p>
          <a:p>
            <a:pPr>
              <a:defRPr/>
            </a:pPr>
            <a:r>
              <a:rPr lang="en-US" sz="2400" dirty="0" smtClean="0">
                <a:solidFill>
                  <a:schemeClr val="bg1"/>
                </a:solidFill>
                <a:latin typeface="Times New Roman" pitchFamily="18" charset="0"/>
                <a:cs typeface="Times New Roman" pitchFamily="18" charset="0"/>
              </a:rPr>
              <a:t>These first two pronouns have the stem </a:t>
            </a:r>
            <a:r>
              <a:rPr lang="el-GR" sz="2400" dirty="0" smtClean="0">
                <a:solidFill>
                  <a:srgbClr val="FFFF00"/>
                </a:solidFill>
                <a:latin typeface="Palatino Linotype" pitchFamily="18" charset="0"/>
                <a:cs typeface="Times New Roman" pitchFamily="18" charset="0"/>
              </a:rPr>
              <a:t>παντ</a:t>
            </a:r>
            <a:r>
              <a:rPr lang="en-US" sz="2400" dirty="0" smtClean="0">
                <a:solidFill>
                  <a:schemeClr val="bg1"/>
                </a:solidFill>
                <a:latin typeface="Times New Roman" pitchFamily="18" charset="0"/>
                <a:cs typeface="Times New Roman" pitchFamily="18" charset="0"/>
              </a:rPr>
              <a:t>-</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so, just as for nouns, when the endings </a:t>
            </a:r>
            <a:r>
              <a:rPr lang="en-US" sz="2400" dirty="0">
                <a:solidFill>
                  <a:schemeClr val="bg1"/>
                </a:solidFill>
                <a:latin typeface="Times New Roman" pitchFamily="18" charset="0"/>
                <a:cs typeface="Times New Roman" pitchFamily="18" charset="0"/>
              </a:rPr>
              <a:t>involve adding a sigma to the </a:t>
            </a:r>
            <a:r>
              <a:rPr lang="en-US" sz="2400" dirty="0" smtClean="0">
                <a:solidFill>
                  <a:schemeClr val="bg1"/>
                </a:solidFill>
                <a:latin typeface="Times New Roman" pitchFamily="18" charset="0"/>
                <a:cs typeface="Times New Roman" pitchFamily="18" charset="0"/>
              </a:rPr>
              <a:t>stem (nom</a:t>
            </a:r>
            <a:r>
              <a:rPr lang="en-US" sz="2400" dirty="0">
                <a:solidFill>
                  <a:schemeClr val="bg1"/>
                </a:solidFill>
                <a:latin typeface="Times New Roman" pitchFamily="18" charset="0"/>
                <a:cs typeface="Times New Roman" pitchFamily="18" charset="0"/>
              </a:rPr>
              <a:t>. sing. = </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ς</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dat</a:t>
            </a:r>
            <a:r>
              <a:rPr lang="en-US" sz="2400" dirty="0">
                <a:solidFill>
                  <a:schemeClr val="bg1"/>
                </a:solidFill>
                <a:latin typeface="Times New Roman" pitchFamily="18" charset="0"/>
                <a:cs typeface="Times New Roman" pitchFamily="18" charset="0"/>
              </a:rPr>
              <a:t>. plu. = </a:t>
            </a:r>
            <a:r>
              <a:rPr lang="el-GR" sz="2400" dirty="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σι</a:t>
            </a:r>
            <a:r>
              <a:rPr lang="en-US" sz="2400" dirty="0" smtClean="0">
                <a:solidFill>
                  <a:schemeClr val="bg1"/>
                </a:solidFill>
                <a:latin typeface="Times New Roman" pitchFamily="18" charset="0"/>
                <a:cs typeface="Times New Roman" pitchFamily="18" charset="0"/>
              </a:rPr>
              <a:t>), </a:t>
            </a:r>
            <a:endParaRPr lang="en-US" sz="2400" dirty="0" smtClean="0">
              <a:solidFill>
                <a:schemeClr val="bg1"/>
              </a:solidFill>
              <a:latin typeface="Times New Roman" pitchFamily="18" charset="0"/>
              <a:cs typeface="Times New Roman" pitchFamily="18" charset="0"/>
            </a:endParaRPr>
          </a:p>
          <a:p>
            <a:pPr marL="0" indent="0">
              <a:buNone/>
              <a:defRPr/>
            </a:pP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the </a:t>
            </a:r>
            <a:r>
              <a:rPr lang="en-US" sz="2400" dirty="0" smtClean="0">
                <a:solidFill>
                  <a:schemeClr val="bg1"/>
                </a:solidFill>
                <a:latin typeface="Times New Roman" pitchFamily="18" charset="0"/>
                <a:cs typeface="Times New Roman" pitchFamily="18" charset="0"/>
              </a:rPr>
              <a:t>final -</a:t>
            </a:r>
            <a:r>
              <a:rPr lang="el-GR" sz="2400" dirty="0">
                <a:solidFill>
                  <a:srgbClr val="FFFF00"/>
                </a:solidFill>
                <a:latin typeface="Palatino Linotype" pitchFamily="18" charset="0"/>
                <a:cs typeface="Times New Roman" pitchFamily="18" charset="0"/>
              </a:rPr>
              <a:t>ντ </a:t>
            </a:r>
            <a:r>
              <a:rPr lang="en-US" sz="2400" dirty="0" smtClean="0">
                <a:solidFill>
                  <a:schemeClr val="bg1"/>
                </a:solidFill>
                <a:latin typeface="Times New Roman" pitchFamily="18" charset="0"/>
                <a:cs typeface="Times New Roman" pitchFamily="18" charset="0"/>
              </a:rPr>
              <a:t>disappears from the end of the stem. </a:t>
            </a:r>
          </a:p>
          <a:p>
            <a:pPr>
              <a:defRPr/>
            </a:pPr>
            <a:r>
              <a:rPr lang="en-US" sz="2400" dirty="0" smtClean="0">
                <a:solidFill>
                  <a:schemeClr val="bg1"/>
                </a:solidFill>
                <a:latin typeface="Times New Roman" pitchFamily="18" charset="0"/>
                <a:cs typeface="Times New Roman" pitchFamily="18" charset="0"/>
              </a:rPr>
              <a:t>Since -</a:t>
            </a:r>
            <a:r>
              <a:rPr lang="el-GR" sz="2400" dirty="0" smtClean="0">
                <a:solidFill>
                  <a:srgbClr val="FFFF00"/>
                </a:solidFill>
                <a:latin typeface="Palatino Linotype" pitchFamily="18" charset="0"/>
                <a:cs typeface="Times New Roman" pitchFamily="18" charset="0"/>
              </a:rPr>
              <a:t>τ</a:t>
            </a:r>
            <a:r>
              <a:rPr lang="en-US" sz="2400" dirty="0" smtClean="0">
                <a:solidFill>
                  <a:schemeClr val="bg1"/>
                </a:solidFill>
                <a:latin typeface="Times New Roman" pitchFamily="18" charset="0"/>
                <a:cs typeface="Times New Roman" pitchFamily="18" charset="0"/>
              </a:rPr>
              <a:t> cannot end a Greek word, in the neuter nominative/accusative singular, the -</a:t>
            </a:r>
            <a:r>
              <a:rPr lang="el-GR" sz="2400" dirty="0" smtClean="0">
                <a:solidFill>
                  <a:srgbClr val="FFFF00"/>
                </a:solidFill>
                <a:latin typeface="Palatino Linotype" pitchFamily="18" charset="0"/>
                <a:cs typeface="Times New Roman" pitchFamily="18" charset="0"/>
              </a:rPr>
              <a:t>τ </a:t>
            </a:r>
            <a:r>
              <a:rPr lang="en-US" sz="2400" dirty="0" smtClean="0">
                <a:solidFill>
                  <a:schemeClr val="bg1"/>
                </a:solidFill>
                <a:latin typeface="Times New Roman" pitchFamily="18" charset="0"/>
                <a:cs typeface="Times New Roman" pitchFamily="18" charset="0"/>
              </a:rPr>
              <a:t>drops off. </a:t>
            </a:r>
          </a:p>
          <a:p>
            <a:pPr>
              <a:defRPr/>
            </a:pPr>
            <a:r>
              <a:rPr lang="en-US" sz="2400" dirty="0" smtClean="0">
                <a:solidFill>
                  <a:schemeClr val="bg1"/>
                </a:solidFill>
                <a:latin typeface="Times New Roman" pitchFamily="18" charset="0"/>
                <a:cs typeface="Times New Roman" pitchFamily="18" charset="0"/>
              </a:rPr>
              <a:t>In the </a:t>
            </a:r>
            <a:r>
              <a:rPr lang="en-US" sz="2400" dirty="0" smtClean="0">
                <a:solidFill>
                  <a:srgbClr val="FFFF00"/>
                </a:solidFill>
                <a:latin typeface="Times New Roman" pitchFamily="18" charset="0"/>
                <a:cs typeface="Times New Roman" pitchFamily="18" charset="0"/>
              </a:rPr>
              <a:t>feminine</a:t>
            </a:r>
            <a:r>
              <a:rPr lang="en-US" sz="2400" dirty="0" smtClean="0">
                <a:solidFill>
                  <a:schemeClr val="bg1"/>
                </a:solidFill>
                <a:latin typeface="Times New Roman" pitchFamily="18" charset="0"/>
                <a:cs typeface="Times New Roman" pitchFamily="18" charset="0"/>
              </a:rPr>
              <a:t>, these pronouns always use the short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ᾰ</a:t>
            </a:r>
            <a:r>
              <a:rPr lang="en-US" sz="2400" dirty="0" smtClean="0">
                <a:solidFill>
                  <a:schemeClr val="bg1"/>
                </a:solidFill>
                <a:latin typeface="Times New Roman" pitchFamily="18" charset="0"/>
                <a:cs typeface="Times New Roman" pitchFamily="18" charset="0"/>
              </a:rPr>
              <a:t> in the </a:t>
            </a:r>
            <a:r>
              <a:rPr lang="en-US" sz="2400" dirty="0" smtClean="0">
                <a:solidFill>
                  <a:srgbClr val="FFFF00"/>
                </a:solidFill>
                <a:latin typeface="Times New Roman" pitchFamily="18" charset="0"/>
                <a:cs typeface="Times New Roman" pitchFamily="18" charset="0"/>
              </a:rPr>
              <a:t>nominative</a:t>
            </a:r>
            <a:r>
              <a:rPr lang="en-US" sz="2400" dirty="0" smtClean="0">
                <a:solidFill>
                  <a:schemeClr val="bg1"/>
                </a:solidFill>
                <a:latin typeface="Times New Roman" pitchFamily="18" charset="0"/>
                <a:cs typeface="Times New Roman" pitchFamily="18" charset="0"/>
              </a:rPr>
              <a:t> and </a:t>
            </a:r>
            <a:r>
              <a:rPr lang="en-US" sz="2400" dirty="0" smtClean="0">
                <a:solidFill>
                  <a:srgbClr val="FFFF00"/>
                </a:solidFill>
                <a:latin typeface="Times New Roman" pitchFamily="18" charset="0"/>
                <a:cs typeface="Times New Roman" pitchFamily="18" charset="0"/>
              </a:rPr>
              <a:t>accusative singular</a:t>
            </a:r>
            <a:r>
              <a:rPr lang="en-US" sz="2400" dirty="0" smtClean="0">
                <a:solidFill>
                  <a:schemeClr val="bg1"/>
                </a:solidFill>
                <a:latin typeface="Times New Roman" pitchFamily="18" charset="0"/>
                <a:cs typeface="Times New Roman" pitchFamily="18" charset="0"/>
              </a:rPr>
              <a:t>. </a:t>
            </a:r>
          </a:p>
          <a:p>
            <a:pPr lvl="1">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1096304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458200" cy="4525963"/>
          </a:xfrm>
        </p:spPr>
        <p:txBody>
          <a:bodyPr rtlCol="0">
            <a:normAutofit/>
          </a:bodyPr>
          <a:lstStyle/>
          <a:p>
            <a:pPr marL="0" indent="0">
              <a:buNone/>
              <a:defRPr/>
            </a:pPr>
            <a:r>
              <a:rPr lang="en-US" sz="2800" b="1" dirty="0">
                <a:solidFill>
                  <a:srgbClr val="FFFF00"/>
                </a:solidFill>
                <a:latin typeface="Times New Roman" pitchFamily="18" charset="0"/>
                <a:cs typeface="Times New Roman" pitchFamily="18" charset="0"/>
              </a:rPr>
              <a:t>Pronouns </a:t>
            </a:r>
            <a:endParaRPr lang="en-US" sz="2800" b="1" dirty="0" smtClean="0">
              <a:solidFill>
                <a:srgbClr val="FFFF00"/>
              </a:solidFill>
              <a:latin typeface="Times New Roman" pitchFamily="18" charset="0"/>
              <a:cs typeface="Times New Roman" pitchFamily="18" charset="0"/>
            </a:endParaRPr>
          </a:p>
          <a:p>
            <a:pPr marL="0" lvl="1" indent="0" algn="ctr">
              <a:buNone/>
              <a:defRPr/>
            </a:pPr>
            <a:r>
              <a:rPr lang="el-GR" sz="2400" dirty="0" smtClean="0">
                <a:solidFill>
                  <a:srgbClr val="FFFF00"/>
                </a:solidFill>
                <a:latin typeface="Palatino Linotype" pitchFamily="18" charset="0"/>
                <a:cs typeface="Times New Roman" pitchFamily="18" charset="0"/>
              </a:rPr>
              <a:t>πᾶς πᾶσα πᾶν </a:t>
            </a:r>
            <a:r>
              <a:rPr lang="en-US" sz="2400" dirty="0" smtClean="0">
                <a:solidFill>
                  <a:schemeClr val="bg1"/>
                </a:solidFill>
                <a:latin typeface="Times New Roman" pitchFamily="18" charset="0"/>
                <a:cs typeface="Times New Roman" pitchFamily="18" charset="0"/>
              </a:rPr>
              <a:t>all, every, whole</a:t>
            </a:r>
            <a:r>
              <a:rPr lang="el-GR" sz="2400" dirty="0" smtClean="0">
                <a:solidFill>
                  <a:schemeClr val="bg1"/>
                </a:solidFill>
                <a:latin typeface="Times New Roman" pitchFamily="18" charset="0"/>
                <a:cs typeface="Times New Roman" pitchFamily="18" charset="0"/>
              </a:rPr>
              <a:t> </a:t>
            </a:r>
          </a:p>
          <a:p>
            <a:pPr marL="0" lvl="1" indent="0">
              <a:buNone/>
              <a:defRPr/>
            </a:pPr>
            <a:endParaRPr lang="en-US" sz="2600" dirty="0" smtClean="0">
              <a:solidFill>
                <a:schemeClr val="bg1"/>
              </a:solidFill>
              <a:latin typeface="Times New Roman" pitchFamily="18" charset="0"/>
              <a:cs typeface="Times New Roman" pitchFamily="18" charset="0"/>
            </a:endParaRPr>
          </a:p>
          <a:p>
            <a:pPr marL="0" indent="0">
              <a:buNone/>
            </a:pPr>
            <a:r>
              <a:rPr lang="en-US" sz="2400" dirty="0" smtClean="0">
                <a:solidFill>
                  <a:schemeClr val="bg1"/>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a:t>
            </a:r>
            <a:r>
              <a:rPr lang="en-US" sz="2400" u="sng" dirty="0" smtClean="0">
                <a:solidFill>
                  <a:schemeClr val="bg1"/>
                </a:solidFill>
                <a:latin typeface="Times New Roman" pitchFamily="18" charset="0"/>
                <a:cs typeface="Times New Roman" pitchFamily="18" charset="0"/>
              </a:rPr>
              <a:t>Singular</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n-US" sz="2400" u="sng" dirty="0" smtClean="0">
                <a:solidFill>
                  <a:schemeClr val="bg1"/>
                </a:solidFill>
                <a:latin typeface="Times New Roman" pitchFamily="18" charset="0"/>
                <a:cs typeface="Times New Roman" pitchFamily="18" charset="0"/>
              </a:rPr>
              <a:t>Plural</a:t>
            </a:r>
            <a:endParaRPr lang="en-US" sz="2400" dirty="0">
              <a:solidFill>
                <a:schemeClr val="bg1"/>
              </a:solidFill>
              <a:latin typeface="Times New Roman" pitchFamily="18" charset="0"/>
              <a:cs typeface="Times New Roman" pitchFamily="18" charset="0"/>
            </a:endParaRPr>
          </a:p>
          <a:p>
            <a:r>
              <a:rPr lang="en-US" sz="2400" dirty="0" smtClean="0">
                <a:solidFill>
                  <a:schemeClr val="bg1"/>
                </a:solidFill>
                <a:latin typeface="Times New Roman" pitchFamily="18" charset="0"/>
                <a:cs typeface="Times New Roman" pitchFamily="18" charset="0"/>
              </a:rPr>
              <a:t>Nom</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a:solidFill>
                  <a:schemeClr val="bg1"/>
                </a:solidFill>
                <a:latin typeface="Palatino Linotype" pitchFamily="18" charset="0"/>
                <a:cs typeface="Times New Roman" pitchFamily="18" charset="0"/>
              </a:rPr>
              <a:t>πᾶ</a:t>
            </a:r>
            <a:r>
              <a:rPr lang="el-GR" sz="2400" dirty="0">
                <a:solidFill>
                  <a:srgbClr val="FFFF00"/>
                </a:solidFill>
                <a:latin typeface="Palatino Linotype" pitchFamily="18" charset="0"/>
                <a:cs typeface="Times New Roman" pitchFamily="18" charset="0"/>
              </a:rPr>
              <a:t>ς </a:t>
            </a:r>
            <a:r>
              <a:rPr lang="el-GR" sz="2400" dirty="0">
                <a:solidFill>
                  <a:schemeClr val="bg1"/>
                </a:solidFill>
                <a:latin typeface="Palatino Linotype" pitchFamily="18" charset="0"/>
                <a:cs typeface="Times New Roman" pitchFamily="18" charset="0"/>
              </a:rPr>
              <a:t>πᾶσ</a:t>
            </a:r>
            <a:r>
              <a:rPr lang="el-GR" sz="2400" dirty="0">
                <a:solidFill>
                  <a:srgbClr val="FFFF00"/>
                </a:solidFill>
                <a:latin typeface="Palatino Linotype" pitchFamily="18" charset="0"/>
                <a:cs typeface="Times New Roman" pitchFamily="18" charset="0"/>
              </a:rPr>
              <a:t>α </a:t>
            </a:r>
            <a:r>
              <a:rPr lang="el-GR" sz="2400" dirty="0">
                <a:solidFill>
                  <a:schemeClr val="bg1"/>
                </a:solidFill>
                <a:latin typeface="Palatino Linotype" pitchFamily="18" charset="0"/>
                <a:cs typeface="Times New Roman" pitchFamily="18" charset="0"/>
              </a:rPr>
              <a:t>πᾶν</a:t>
            </a:r>
            <a:r>
              <a:rPr lang="el-GR" sz="2400" dirty="0">
                <a:solidFill>
                  <a:srgbClr val="FFFF00"/>
                </a:solidFill>
                <a:latin typeface="Palatino Linotype" pitchFamily="18" charset="0"/>
                <a:cs typeface="Times New Roman" pitchFamily="18" charset="0"/>
              </a:rPr>
              <a:t> </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πάντ</a:t>
            </a:r>
            <a:r>
              <a:rPr lang="el-GR" sz="2400" dirty="0" smtClean="0">
                <a:solidFill>
                  <a:srgbClr val="FFFF00"/>
                </a:solidFill>
                <a:latin typeface="Palatino Linotype" pitchFamily="18" charset="0"/>
                <a:cs typeface="Times New Roman" pitchFamily="18" charset="0"/>
              </a:rPr>
              <a:t>ες </a:t>
            </a:r>
            <a:r>
              <a:rPr lang="el-GR" sz="2400" dirty="0" smtClean="0">
                <a:solidFill>
                  <a:schemeClr val="bg1"/>
                </a:solidFill>
                <a:latin typeface="Palatino Linotype" pitchFamily="18" charset="0"/>
                <a:cs typeface="Times New Roman" pitchFamily="18" charset="0"/>
              </a:rPr>
              <a:t>πᾶσ</a:t>
            </a:r>
            <a:r>
              <a:rPr lang="el-GR" sz="2400" dirty="0" smtClean="0">
                <a:solidFill>
                  <a:srgbClr val="FFFF00"/>
                </a:solidFill>
                <a:latin typeface="Palatino Linotype" pitchFamily="18" charset="0"/>
                <a:cs typeface="Times New Roman" pitchFamily="18" charset="0"/>
              </a:rPr>
              <a:t>αι </a:t>
            </a:r>
            <a:r>
              <a:rPr lang="el-GR" sz="2400" dirty="0">
                <a:solidFill>
                  <a:schemeClr val="bg1"/>
                </a:solidFill>
                <a:latin typeface="Palatino Linotype" pitchFamily="18" charset="0"/>
                <a:cs typeface="Times New Roman" pitchFamily="18" charset="0"/>
              </a:rPr>
              <a:t>πάντ</a:t>
            </a:r>
            <a:r>
              <a:rPr lang="el-GR" sz="2400" dirty="0">
                <a:solidFill>
                  <a:srgbClr val="FFFF00"/>
                </a:solidFill>
                <a:latin typeface="Palatino Linotype" pitchFamily="18" charset="0"/>
                <a:cs typeface="Times New Roman" pitchFamily="18" charset="0"/>
              </a:rPr>
              <a:t>α </a:t>
            </a:r>
            <a:endParaRPr lang="el-GR" sz="2400" dirty="0" smtClean="0">
              <a:solidFill>
                <a:srgbClr val="FFFF00"/>
              </a:solidFill>
              <a:latin typeface="Palatino Linotype" pitchFamily="18" charset="0"/>
              <a:cs typeface="Times New Roman" pitchFamily="18" charset="0"/>
            </a:endParaRPr>
          </a:p>
          <a:p>
            <a:r>
              <a:rPr lang="en-US" sz="2400" dirty="0" smtClean="0">
                <a:solidFill>
                  <a:schemeClr val="bg1"/>
                </a:solidFill>
                <a:latin typeface="Times New Roman" pitchFamily="18" charset="0"/>
                <a:cs typeface="Times New Roman" pitchFamily="18" charset="0"/>
              </a:rPr>
              <a:t>Gen</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παντ</a:t>
            </a:r>
            <a:r>
              <a:rPr lang="el-GR" sz="2400" dirty="0" smtClean="0">
                <a:solidFill>
                  <a:srgbClr val="FFFF00"/>
                </a:solidFill>
                <a:latin typeface="Palatino Linotype" pitchFamily="18" charset="0"/>
                <a:cs typeface="Times New Roman" pitchFamily="18" charset="0"/>
              </a:rPr>
              <a:t>ός </a:t>
            </a:r>
            <a:r>
              <a:rPr lang="el-GR" sz="2400" dirty="0" smtClean="0">
                <a:solidFill>
                  <a:schemeClr val="bg1"/>
                </a:solidFill>
                <a:latin typeface="Palatino Linotype" pitchFamily="18" charset="0"/>
                <a:cs typeface="Times New Roman" pitchFamily="18" charset="0"/>
              </a:rPr>
              <a:t>πάσ</a:t>
            </a:r>
            <a:r>
              <a:rPr lang="el-GR" sz="2400" dirty="0" smtClean="0">
                <a:solidFill>
                  <a:srgbClr val="FFFF00"/>
                </a:solidFill>
                <a:latin typeface="Palatino Linotype" pitchFamily="18" charset="0"/>
                <a:cs typeface="Times New Roman" pitchFamily="18" charset="0"/>
              </a:rPr>
              <a:t>ης </a:t>
            </a:r>
            <a:r>
              <a:rPr lang="el-GR" sz="2400" dirty="0">
                <a:solidFill>
                  <a:schemeClr val="bg1"/>
                </a:solidFill>
                <a:latin typeface="Palatino Linotype" pitchFamily="18" charset="0"/>
                <a:cs typeface="Times New Roman" pitchFamily="18" charset="0"/>
              </a:rPr>
              <a:t>παντ</a:t>
            </a:r>
            <a:r>
              <a:rPr lang="el-GR" sz="2400" dirty="0">
                <a:solidFill>
                  <a:srgbClr val="FFFF00"/>
                </a:solidFill>
                <a:latin typeface="Palatino Linotype" pitchFamily="18" charset="0"/>
                <a:cs typeface="Times New Roman" pitchFamily="18" charset="0"/>
              </a:rPr>
              <a:t>ός </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πάντ</a:t>
            </a:r>
            <a:r>
              <a:rPr lang="el-GR" sz="2400" dirty="0" smtClean="0">
                <a:solidFill>
                  <a:srgbClr val="FFFF00"/>
                </a:solidFill>
                <a:latin typeface="Palatino Linotype" pitchFamily="18" charset="0"/>
                <a:cs typeface="Times New Roman" pitchFamily="18" charset="0"/>
              </a:rPr>
              <a:t>ων </a:t>
            </a:r>
            <a:r>
              <a:rPr lang="el-GR" sz="2400" dirty="0" smtClean="0">
                <a:solidFill>
                  <a:schemeClr val="bg1"/>
                </a:solidFill>
                <a:latin typeface="Palatino Linotype" pitchFamily="18" charset="0"/>
                <a:cs typeface="Times New Roman" pitchFamily="18" charset="0"/>
              </a:rPr>
              <a:t>πασ</a:t>
            </a:r>
            <a:r>
              <a:rPr lang="el-GR" sz="2400" dirty="0" smtClean="0">
                <a:solidFill>
                  <a:srgbClr val="FFFF00"/>
                </a:solidFill>
                <a:latin typeface="Palatino Linotype" pitchFamily="18" charset="0"/>
                <a:cs typeface="Times New Roman" pitchFamily="18" charset="0"/>
              </a:rPr>
              <a:t>ῶν </a:t>
            </a:r>
            <a:r>
              <a:rPr lang="el-GR" sz="2400" dirty="0" smtClean="0">
                <a:solidFill>
                  <a:schemeClr val="bg1"/>
                </a:solidFill>
                <a:latin typeface="Palatino Linotype" pitchFamily="18" charset="0"/>
                <a:cs typeface="Times New Roman" pitchFamily="18" charset="0"/>
              </a:rPr>
              <a:t>πάντ</a:t>
            </a:r>
            <a:r>
              <a:rPr lang="el-GR" sz="2400" dirty="0" smtClean="0">
                <a:solidFill>
                  <a:srgbClr val="FFFF00"/>
                </a:solidFill>
                <a:latin typeface="Palatino Linotype" pitchFamily="18" charset="0"/>
                <a:cs typeface="Times New Roman" pitchFamily="18" charset="0"/>
              </a:rPr>
              <a:t>ων </a:t>
            </a:r>
            <a:endParaRPr lang="en-US" sz="2400" dirty="0">
              <a:solidFill>
                <a:schemeClr val="bg1"/>
              </a:solidFill>
              <a:latin typeface="Palatino Linotype" pitchFamily="18" charset="0"/>
              <a:cs typeface="Times New Roman" pitchFamily="18" charset="0"/>
            </a:endParaRPr>
          </a:p>
          <a:p>
            <a:r>
              <a:rPr lang="en-US" sz="2400" dirty="0" err="1" smtClean="0">
                <a:solidFill>
                  <a:schemeClr val="bg1"/>
                </a:solidFill>
                <a:latin typeface="Times New Roman" pitchFamily="18" charset="0"/>
                <a:cs typeface="Times New Roman" pitchFamily="18" charset="0"/>
              </a:rPr>
              <a:t>Dat</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παντ</a:t>
            </a:r>
            <a:r>
              <a:rPr lang="el-GR" sz="2400" dirty="0" smtClean="0">
                <a:solidFill>
                  <a:srgbClr val="FFFF00"/>
                </a:solidFill>
                <a:latin typeface="Palatino Linotype" pitchFamily="18" charset="0"/>
                <a:cs typeface="Times New Roman" pitchFamily="18" charset="0"/>
              </a:rPr>
              <a:t>ί </a:t>
            </a:r>
            <a:r>
              <a:rPr lang="el-GR" sz="2400" dirty="0" smtClean="0">
                <a:solidFill>
                  <a:schemeClr val="bg1"/>
                </a:solidFill>
                <a:latin typeface="Palatino Linotype" pitchFamily="18" charset="0"/>
                <a:cs typeface="Times New Roman" pitchFamily="18" charset="0"/>
              </a:rPr>
              <a:t>πάσ</a:t>
            </a:r>
            <a:r>
              <a:rPr lang="el-GR" sz="2400" dirty="0" smtClean="0">
                <a:solidFill>
                  <a:srgbClr val="FFFF00"/>
                </a:solidFill>
                <a:latin typeface="Palatino Linotype" pitchFamily="18" charset="0"/>
                <a:cs typeface="Times New Roman" pitchFamily="18" charset="0"/>
              </a:rPr>
              <a:t>ῃ </a:t>
            </a:r>
            <a:r>
              <a:rPr lang="el-GR" sz="2400" dirty="0">
                <a:solidFill>
                  <a:schemeClr val="bg1"/>
                </a:solidFill>
                <a:latin typeface="Palatino Linotype" pitchFamily="18" charset="0"/>
                <a:cs typeface="Times New Roman" pitchFamily="18" charset="0"/>
              </a:rPr>
              <a:t>παντ</a:t>
            </a:r>
            <a:r>
              <a:rPr lang="el-GR" sz="2400" dirty="0">
                <a:solidFill>
                  <a:srgbClr val="FFFF00"/>
                </a:solidFill>
                <a:latin typeface="Palatino Linotype" pitchFamily="18" charset="0"/>
                <a:cs typeface="Times New Roman" pitchFamily="18" charset="0"/>
              </a:rPr>
              <a:t>ί </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πᾶ</a:t>
            </a:r>
            <a:r>
              <a:rPr lang="el-GR" sz="2400" dirty="0" smtClean="0">
                <a:solidFill>
                  <a:srgbClr val="FFFF00"/>
                </a:solidFill>
                <a:latin typeface="Palatino Linotype" pitchFamily="18" charset="0"/>
                <a:cs typeface="Times New Roman" pitchFamily="18" charset="0"/>
              </a:rPr>
              <a:t>σι </a:t>
            </a:r>
            <a:r>
              <a:rPr lang="el-GR" sz="2400" dirty="0" smtClean="0">
                <a:solidFill>
                  <a:schemeClr val="bg1"/>
                </a:solidFill>
                <a:latin typeface="Palatino Linotype" pitchFamily="18" charset="0"/>
                <a:cs typeface="Times New Roman" pitchFamily="18" charset="0"/>
              </a:rPr>
              <a:t>πάσ</a:t>
            </a:r>
            <a:r>
              <a:rPr lang="el-GR" sz="2400" dirty="0" smtClean="0">
                <a:solidFill>
                  <a:srgbClr val="FFFF00"/>
                </a:solidFill>
                <a:latin typeface="Palatino Linotype" pitchFamily="18" charset="0"/>
                <a:cs typeface="Times New Roman" pitchFamily="18" charset="0"/>
              </a:rPr>
              <a:t>αις</a:t>
            </a:r>
            <a:r>
              <a:rPr lang="el-GR" sz="2400" dirty="0" smtClean="0">
                <a:solidFill>
                  <a:schemeClr val="bg1"/>
                </a:solidFill>
                <a:latin typeface="Palatino Linotype" pitchFamily="18" charset="0"/>
                <a:cs typeface="Times New Roman" pitchFamily="18" charset="0"/>
              </a:rPr>
              <a:t> </a:t>
            </a:r>
            <a:r>
              <a:rPr lang="el-GR" sz="2400" dirty="0">
                <a:solidFill>
                  <a:schemeClr val="bg1"/>
                </a:solidFill>
                <a:latin typeface="Palatino Linotype" pitchFamily="18" charset="0"/>
                <a:cs typeface="Times New Roman" pitchFamily="18" charset="0"/>
              </a:rPr>
              <a:t>πᾶ</a:t>
            </a:r>
            <a:r>
              <a:rPr lang="el-GR" sz="2400" dirty="0">
                <a:solidFill>
                  <a:srgbClr val="FFFF00"/>
                </a:solidFill>
                <a:latin typeface="Palatino Linotype" pitchFamily="18" charset="0"/>
                <a:cs typeface="Times New Roman" pitchFamily="18" charset="0"/>
              </a:rPr>
              <a:t>σι </a:t>
            </a:r>
            <a:endParaRPr lang="en-US" sz="2400" dirty="0">
              <a:solidFill>
                <a:schemeClr val="bg1"/>
              </a:solidFill>
              <a:latin typeface="Palatino Linotype" pitchFamily="18" charset="0"/>
              <a:cs typeface="Times New Roman" pitchFamily="18" charset="0"/>
            </a:endParaRPr>
          </a:p>
          <a:p>
            <a:r>
              <a:rPr lang="en-US" sz="2400" dirty="0" err="1" smtClean="0">
                <a:solidFill>
                  <a:schemeClr val="bg1"/>
                </a:solidFill>
                <a:latin typeface="Times New Roman" pitchFamily="18" charset="0"/>
                <a:cs typeface="Times New Roman" pitchFamily="18" charset="0"/>
              </a:rPr>
              <a:t>Acc</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πάντ</a:t>
            </a:r>
            <a:r>
              <a:rPr lang="el-GR" sz="2400" dirty="0" smtClean="0">
                <a:solidFill>
                  <a:srgbClr val="FFFF00"/>
                </a:solidFill>
                <a:latin typeface="Palatino Linotype" pitchFamily="18" charset="0"/>
                <a:cs typeface="Times New Roman" pitchFamily="18" charset="0"/>
              </a:rPr>
              <a:t>α </a:t>
            </a:r>
            <a:r>
              <a:rPr lang="el-GR" sz="2400" dirty="0" smtClean="0">
                <a:solidFill>
                  <a:schemeClr val="bg1"/>
                </a:solidFill>
                <a:latin typeface="Palatino Linotype" pitchFamily="18" charset="0"/>
                <a:cs typeface="Times New Roman" pitchFamily="18" charset="0"/>
              </a:rPr>
              <a:t>πᾶσ</a:t>
            </a:r>
            <a:r>
              <a:rPr lang="el-GR" sz="2400" dirty="0" smtClean="0">
                <a:solidFill>
                  <a:srgbClr val="FFFF00"/>
                </a:solidFill>
                <a:latin typeface="Palatino Linotype" pitchFamily="18" charset="0"/>
                <a:cs typeface="Times New Roman" pitchFamily="18" charset="0"/>
              </a:rPr>
              <a:t>αν </a:t>
            </a:r>
            <a:r>
              <a:rPr lang="el-GR" sz="2400" dirty="0">
                <a:solidFill>
                  <a:schemeClr val="bg1"/>
                </a:solidFill>
                <a:latin typeface="Palatino Linotype" pitchFamily="18" charset="0"/>
                <a:cs typeface="Times New Roman" pitchFamily="18" charset="0"/>
              </a:rPr>
              <a:t>πᾶν</a:t>
            </a:r>
            <a:r>
              <a:rPr lang="el-GR" sz="2400" dirty="0">
                <a:solidFill>
                  <a:srgbClr val="FFFF00"/>
                </a:solidFill>
                <a:latin typeface="Palatino Linotype" pitchFamily="18" charset="0"/>
                <a:cs typeface="Times New Roman" pitchFamily="18" charset="0"/>
              </a:rPr>
              <a:t>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πάντ</a:t>
            </a:r>
            <a:r>
              <a:rPr lang="el-GR" sz="2400" dirty="0" smtClean="0">
                <a:solidFill>
                  <a:srgbClr val="FFFF00"/>
                </a:solidFill>
                <a:latin typeface="Palatino Linotype" pitchFamily="18" charset="0"/>
                <a:cs typeface="Times New Roman" pitchFamily="18" charset="0"/>
              </a:rPr>
              <a:t>ας </a:t>
            </a:r>
            <a:r>
              <a:rPr lang="el-GR" sz="2400" dirty="0" smtClean="0">
                <a:solidFill>
                  <a:schemeClr val="bg1"/>
                </a:solidFill>
                <a:latin typeface="Palatino Linotype" pitchFamily="18" charset="0"/>
                <a:cs typeface="Times New Roman" pitchFamily="18" charset="0"/>
              </a:rPr>
              <a:t>πάσ</a:t>
            </a:r>
            <a:r>
              <a:rPr lang="el-GR" sz="2400" dirty="0" smtClean="0">
                <a:solidFill>
                  <a:srgbClr val="FFFF00"/>
                </a:solidFill>
                <a:latin typeface="Palatino Linotype" pitchFamily="18" charset="0"/>
                <a:cs typeface="Times New Roman" pitchFamily="18" charset="0"/>
              </a:rPr>
              <a:t>ας </a:t>
            </a:r>
            <a:r>
              <a:rPr lang="el-GR" sz="2400" dirty="0">
                <a:solidFill>
                  <a:schemeClr val="bg1"/>
                </a:solidFill>
                <a:latin typeface="Palatino Linotype" pitchFamily="18" charset="0"/>
                <a:cs typeface="Times New Roman" pitchFamily="18" charset="0"/>
              </a:rPr>
              <a:t>πάντ</a:t>
            </a:r>
            <a:r>
              <a:rPr lang="el-GR" sz="2400" dirty="0">
                <a:solidFill>
                  <a:srgbClr val="FFFF00"/>
                </a:solidFill>
                <a:latin typeface="Palatino Linotype" pitchFamily="18" charset="0"/>
                <a:cs typeface="Times New Roman" pitchFamily="18" charset="0"/>
              </a:rPr>
              <a:t>α </a:t>
            </a:r>
          </a:p>
        </p:txBody>
      </p:sp>
    </p:spTree>
    <p:extLst>
      <p:ext uri="{BB962C8B-B14F-4D97-AF65-F5344CB8AC3E}">
        <p14:creationId xmlns:p14="http://schemas.microsoft.com/office/powerpoint/2010/main" val="14106289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924800" cy="4876800"/>
          </a:xfrm>
        </p:spPr>
        <p:txBody>
          <a:bodyPr rtlCol="0">
            <a:normAutofit/>
          </a:bodyPr>
          <a:lstStyle/>
          <a:p>
            <a:pPr marL="0" indent="0">
              <a:buNone/>
              <a:defRPr/>
            </a:pPr>
            <a:r>
              <a:rPr lang="en-US" sz="2800" b="1" dirty="0" smtClean="0">
                <a:solidFill>
                  <a:srgbClr val="FFFF00"/>
                </a:solidFill>
                <a:latin typeface="Times New Roman" pitchFamily="18" charset="0"/>
                <a:cs typeface="Times New Roman" pitchFamily="18" charset="0"/>
              </a:rPr>
              <a:t>Pronouns </a:t>
            </a:r>
          </a:p>
          <a:p>
            <a:pPr marL="0" indent="0">
              <a:buNone/>
            </a:pPr>
            <a:r>
              <a:rPr lang="en-US" sz="2400" dirty="0" smtClean="0">
                <a:solidFill>
                  <a:schemeClr val="bg1"/>
                </a:solidFill>
                <a:latin typeface="Times New Roman" pitchFamily="18" charset="0"/>
                <a:cs typeface="Times New Roman" pitchFamily="18" charset="0"/>
              </a:rPr>
              <a:t>As an adjective, </a:t>
            </a:r>
            <a:r>
              <a:rPr lang="el-GR" sz="2400" dirty="0">
                <a:solidFill>
                  <a:srgbClr val="FFFF00"/>
                </a:solidFill>
                <a:latin typeface="Palatino Linotype" pitchFamily="18" charset="0"/>
                <a:cs typeface="Times New Roman" pitchFamily="18" charset="0"/>
              </a:rPr>
              <a:t>πᾶς</a:t>
            </a:r>
            <a:r>
              <a:rPr lang="el-GR" sz="2400" dirty="0">
                <a:solidFill>
                  <a:schemeClr val="bg1"/>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πᾶσα</a:t>
            </a:r>
            <a:r>
              <a:rPr lang="el-GR" sz="2400" dirty="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πᾶν</a:t>
            </a:r>
            <a:r>
              <a:rPr lang="en-US" sz="2400" dirty="0" smtClean="0">
                <a:solidFill>
                  <a:schemeClr val="bg1"/>
                </a:solidFill>
                <a:latin typeface="Times New Roman" pitchFamily="18" charset="0"/>
                <a:cs typeface="Times New Roman" pitchFamily="18" charset="0"/>
              </a:rPr>
              <a:t> translates </a:t>
            </a:r>
            <a:r>
              <a:rPr lang="en-US" sz="2400" dirty="0">
                <a:solidFill>
                  <a:schemeClr val="bg1"/>
                </a:solidFill>
                <a:latin typeface="Times New Roman" pitchFamily="18" charset="0"/>
                <a:cs typeface="Times New Roman" pitchFamily="18" charset="0"/>
              </a:rPr>
              <a:t>differently depending on </a:t>
            </a:r>
            <a:r>
              <a:rPr lang="en-US" sz="2400" dirty="0" smtClean="0">
                <a:solidFill>
                  <a:schemeClr val="bg1"/>
                </a:solidFill>
                <a:latin typeface="Times New Roman" pitchFamily="18" charset="0"/>
                <a:cs typeface="Times New Roman" pitchFamily="18" charset="0"/>
              </a:rPr>
              <a:t>its position </a:t>
            </a:r>
            <a:r>
              <a:rPr lang="en-US" sz="2400" dirty="0">
                <a:solidFill>
                  <a:schemeClr val="bg1"/>
                </a:solidFill>
                <a:latin typeface="Times New Roman" pitchFamily="18" charset="0"/>
                <a:cs typeface="Times New Roman" pitchFamily="18" charset="0"/>
              </a:rPr>
              <a:t>and article:</a:t>
            </a:r>
          </a:p>
          <a:p>
            <a:endParaRPr lang="en-US" sz="2400" dirty="0">
              <a:solidFill>
                <a:schemeClr val="bg1"/>
              </a:solidFill>
              <a:latin typeface="Times New Roman" pitchFamily="18" charset="0"/>
              <a:cs typeface="Times New Roman" pitchFamily="18" charset="0"/>
            </a:endParaRPr>
          </a:p>
          <a:p>
            <a:pPr>
              <a:buFontTx/>
              <a:buChar char="•"/>
            </a:pPr>
            <a:r>
              <a:rPr lang="en-US" sz="2400" dirty="0">
                <a:solidFill>
                  <a:schemeClr val="bg1"/>
                </a:solidFill>
                <a:latin typeface="Times New Roman" pitchFamily="18" charset="0"/>
                <a:cs typeface="Times New Roman" pitchFamily="18" charset="0"/>
              </a:rPr>
              <a:t> attributive: “whole” </a:t>
            </a:r>
          </a:p>
          <a:p>
            <a:pPr lvl="1">
              <a:buFontTx/>
              <a:buChar char="•"/>
            </a:pP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ἡ </a:t>
            </a:r>
            <a:r>
              <a:rPr lang="el-GR" sz="2400" dirty="0">
                <a:solidFill>
                  <a:srgbClr val="FFFF00"/>
                </a:solidFill>
                <a:latin typeface="Palatino Linotype" pitchFamily="18" charset="0"/>
                <a:cs typeface="Times New Roman" pitchFamily="18" charset="0"/>
              </a:rPr>
              <a:t>πᾶσα χώρα</a:t>
            </a:r>
            <a:r>
              <a:rPr lang="el-GR" sz="2400" dirty="0">
                <a:solidFill>
                  <a:schemeClr val="bg1"/>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the whole country </a:t>
            </a:r>
          </a:p>
          <a:p>
            <a:pPr>
              <a:buFontTx/>
              <a:buChar char="•"/>
            </a:pPr>
            <a:r>
              <a:rPr lang="en-US" sz="2400" dirty="0">
                <a:solidFill>
                  <a:schemeClr val="bg1"/>
                </a:solidFill>
                <a:latin typeface="Times New Roman" pitchFamily="18" charset="0"/>
                <a:cs typeface="Times New Roman" pitchFamily="18" charset="0"/>
              </a:rPr>
              <a:t> predicate: “all” </a:t>
            </a:r>
          </a:p>
          <a:p>
            <a:pPr lvl="1">
              <a:buFontTx/>
              <a:buChar char="•"/>
            </a:pPr>
            <a:r>
              <a:rPr lang="en-US" sz="2400" dirty="0" smtClean="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πᾶσαι αἱ χῶραι</a:t>
            </a:r>
            <a:r>
              <a:rPr lang="el-GR" sz="2400" dirty="0">
                <a:solidFill>
                  <a:schemeClr val="bg1"/>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all the countries </a:t>
            </a:r>
          </a:p>
          <a:p>
            <a:pPr>
              <a:buFontTx/>
              <a:buChar char="•"/>
            </a:pPr>
            <a:r>
              <a:rPr lang="en-US" sz="2400" dirty="0">
                <a:solidFill>
                  <a:schemeClr val="bg1"/>
                </a:solidFill>
                <a:latin typeface="Times New Roman" pitchFamily="18" charset="0"/>
                <a:cs typeface="Times New Roman" pitchFamily="18" charset="0"/>
              </a:rPr>
              <a:t> no article (singular): “every” </a:t>
            </a:r>
          </a:p>
          <a:p>
            <a:pPr lvl="1">
              <a:buFontTx/>
              <a:buChar char="•"/>
            </a:pPr>
            <a:r>
              <a:rPr lang="en-US"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πᾶσα χώρα</a:t>
            </a:r>
            <a:r>
              <a:rPr lang="el-GR" sz="2400" dirty="0">
                <a:solidFill>
                  <a:schemeClr val="bg1"/>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every country </a:t>
            </a:r>
          </a:p>
        </p:txBody>
      </p:sp>
    </p:spTree>
    <p:extLst>
      <p:ext uri="{BB962C8B-B14F-4D97-AF65-F5344CB8AC3E}">
        <p14:creationId xmlns:p14="http://schemas.microsoft.com/office/powerpoint/2010/main" val="21385780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458200" cy="4525963"/>
          </a:xfrm>
        </p:spPr>
        <p:txBody>
          <a:bodyPr rtlCol="0">
            <a:normAutofit/>
          </a:bodyPr>
          <a:lstStyle/>
          <a:p>
            <a:pPr marL="0" indent="0">
              <a:buNone/>
              <a:defRPr/>
            </a:pPr>
            <a:r>
              <a:rPr lang="en-US" sz="2800" b="1" dirty="0">
                <a:solidFill>
                  <a:srgbClr val="FFFF00"/>
                </a:solidFill>
                <a:latin typeface="Times New Roman" pitchFamily="18" charset="0"/>
                <a:cs typeface="Times New Roman" pitchFamily="18" charset="0"/>
              </a:rPr>
              <a:t>Pronouns </a:t>
            </a:r>
            <a:endParaRPr lang="en-US" sz="2800" b="1" dirty="0" smtClean="0">
              <a:solidFill>
                <a:srgbClr val="FFFF00"/>
              </a:solidFill>
              <a:latin typeface="Times New Roman" pitchFamily="18" charset="0"/>
              <a:cs typeface="Times New Roman" pitchFamily="18" charset="0"/>
            </a:endParaRPr>
          </a:p>
          <a:p>
            <a:pPr marL="0" indent="0">
              <a:buNone/>
            </a:pPr>
            <a:r>
              <a:rPr lang="en-US" sz="2000" dirty="0">
                <a:solidFill>
                  <a:schemeClr val="bg1"/>
                </a:solidFill>
                <a:latin typeface="Times New Roman" pitchFamily="18" charset="0"/>
                <a:cs typeface="Times New Roman" pitchFamily="18" charset="0"/>
              </a:rPr>
              <a:t>There is also a strengthened form, </a:t>
            </a:r>
            <a:r>
              <a:rPr lang="el-GR" sz="2000" dirty="0">
                <a:solidFill>
                  <a:srgbClr val="FFFF00"/>
                </a:solidFill>
                <a:latin typeface="Palatino Linotype" pitchFamily="18" charset="0"/>
                <a:cs typeface="Times New Roman" pitchFamily="18" charset="0"/>
              </a:rPr>
              <a:t>ἅπας ἅπασα ἅπαν</a:t>
            </a:r>
            <a:r>
              <a:rPr lang="en-US" sz="2000" dirty="0">
                <a:solidFill>
                  <a:schemeClr val="bg1"/>
                </a:solidFill>
                <a:latin typeface="Times New Roman" pitchFamily="18" charset="0"/>
                <a:cs typeface="Times New Roman" pitchFamily="18" charset="0"/>
              </a:rPr>
              <a:t>, that means roughly “all together,” which declines and functions the same as the core forms. </a:t>
            </a:r>
            <a:endParaRPr lang="en-US" sz="2000" dirty="0" smtClean="0">
              <a:solidFill>
                <a:schemeClr val="bg1"/>
              </a:solidFill>
              <a:latin typeface="Times New Roman" pitchFamily="18" charset="0"/>
              <a:cs typeface="Times New Roman" pitchFamily="18" charset="0"/>
            </a:endParaRPr>
          </a:p>
          <a:p>
            <a:pPr marL="0" indent="0">
              <a:buNone/>
            </a:pPr>
            <a:r>
              <a:rPr lang="en-US" sz="1400" dirty="0">
                <a:solidFill>
                  <a:schemeClr val="bg1"/>
                </a:solidFill>
                <a:latin typeface="Times New Roman" pitchFamily="18" charset="0"/>
                <a:cs typeface="Times New Roman" pitchFamily="18" charset="0"/>
              </a:rPr>
              <a:t> </a:t>
            </a:r>
            <a:endParaRPr lang="en-US" sz="1400" dirty="0" smtClean="0">
              <a:solidFill>
                <a:schemeClr val="bg1"/>
              </a:solidFill>
              <a:latin typeface="Times New Roman" pitchFamily="18" charset="0"/>
              <a:cs typeface="Times New Roman" pitchFamily="18" charset="0"/>
            </a:endParaRPr>
          </a:p>
          <a:p>
            <a:pPr marL="0" indent="0">
              <a:buNone/>
            </a:pPr>
            <a:r>
              <a:rPr lang="en-US" sz="2400" dirty="0" smtClean="0">
                <a:solidFill>
                  <a:schemeClr val="bg1"/>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a:t>
            </a:r>
            <a:r>
              <a:rPr lang="en-US" sz="2400" u="sng" dirty="0" smtClean="0">
                <a:solidFill>
                  <a:schemeClr val="bg1"/>
                </a:solidFill>
                <a:latin typeface="Times New Roman" pitchFamily="18" charset="0"/>
                <a:cs typeface="Times New Roman" pitchFamily="18" charset="0"/>
              </a:rPr>
              <a:t>Singular</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n-US" sz="2400" u="sng" dirty="0" smtClean="0">
                <a:solidFill>
                  <a:schemeClr val="bg1"/>
                </a:solidFill>
                <a:latin typeface="Times New Roman" pitchFamily="18" charset="0"/>
                <a:cs typeface="Times New Roman" pitchFamily="18" charset="0"/>
              </a:rPr>
              <a:t>Plural</a:t>
            </a:r>
            <a:endParaRPr lang="en-US" sz="2400" dirty="0">
              <a:solidFill>
                <a:schemeClr val="bg1"/>
              </a:solidFill>
              <a:latin typeface="Times New Roman" pitchFamily="18" charset="0"/>
              <a:cs typeface="Times New Roman" pitchFamily="18" charset="0"/>
            </a:endParaRPr>
          </a:p>
          <a:p>
            <a:r>
              <a:rPr lang="en-US" sz="2400" dirty="0" smtClean="0">
                <a:solidFill>
                  <a:schemeClr val="bg1"/>
                </a:solidFill>
                <a:latin typeface="Times New Roman" pitchFamily="18" charset="0"/>
                <a:cs typeface="Times New Roman" pitchFamily="18" charset="0"/>
              </a:rPr>
              <a:t>Nom</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ἅ</a:t>
            </a:r>
            <a:r>
              <a:rPr lang="el-GR" sz="2400" dirty="0" smtClean="0">
                <a:solidFill>
                  <a:schemeClr val="bg1"/>
                </a:solidFill>
                <a:latin typeface="Palatino Linotype" pitchFamily="18" charset="0"/>
                <a:cs typeface="Times New Roman" pitchFamily="18" charset="0"/>
              </a:rPr>
              <a:t>πα</a:t>
            </a:r>
            <a:r>
              <a:rPr lang="el-GR" sz="2400" dirty="0">
                <a:solidFill>
                  <a:srgbClr val="FFFF00"/>
                </a:solidFill>
                <a:latin typeface="Palatino Linotype" pitchFamily="18" charset="0"/>
                <a:cs typeface="Times New Roman" pitchFamily="18" charset="0"/>
              </a:rPr>
              <a:t>ς ἅ</a:t>
            </a:r>
            <a:r>
              <a:rPr lang="el-GR" sz="2400" dirty="0">
                <a:solidFill>
                  <a:schemeClr val="bg1"/>
                </a:solidFill>
                <a:latin typeface="Palatino Linotype" pitchFamily="18" charset="0"/>
                <a:cs typeface="Times New Roman" pitchFamily="18" charset="0"/>
              </a:rPr>
              <a:t>πασ</a:t>
            </a:r>
            <a:r>
              <a:rPr lang="el-GR" sz="2400" dirty="0" smtClean="0">
                <a:solidFill>
                  <a:srgbClr val="FFFF00"/>
                </a:solidFill>
                <a:latin typeface="Palatino Linotype" pitchFamily="18" charset="0"/>
                <a:cs typeface="Times New Roman" pitchFamily="18" charset="0"/>
              </a:rPr>
              <a:t>α </a:t>
            </a:r>
            <a:r>
              <a:rPr lang="el-GR" sz="2400" dirty="0">
                <a:solidFill>
                  <a:srgbClr val="FFFF00"/>
                </a:solidFill>
                <a:latin typeface="Palatino Linotype" pitchFamily="18" charset="0"/>
                <a:cs typeface="Times New Roman" pitchFamily="18" charset="0"/>
              </a:rPr>
              <a:t>ἅ</a:t>
            </a:r>
            <a:r>
              <a:rPr lang="el-GR" sz="2400" dirty="0">
                <a:solidFill>
                  <a:schemeClr val="bg1"/>
                </a:solidFill>
                <a:latin typeface="Palatino Linotype" pitchFamily="18" charset="0"/>
                <a:cs typeface="Times New Roman" pitchFamily="18" charset="0"/>
              </a:rPr>
              <a:t>πα</a:t>
            </a:r>
            <a:r>
              <a:rPr lang="el-GR" sz="2400" dirty="0" smtClean="0">
                <a:solidFill>
                  <a:schemeClr val="bg1"/>
                </a:solidFill>
                <a:latin typeface="Palatino Linotype" pitchFamily="18" charset="0"/>
                <a:cs typeface="Times New Roman" pitchFamily="18" charset="0"/>
              </a:rPr>
              <a:t>ν</a:t>
            </a:r>
            <a:r>
              <a:rPr lang="el-GR" sz="2400" dirty="0" smtClean="0">
                <a:solidFill>
                  <a:srgbClr val="FFFF00"/>
                </a:solidFill>
                <a:latin typeface="Palatino Linotype" pitchFamily="18" charset="0"/>
                <a:cs typeface="Times New Roman" pitchFamily="18" charset="0"/>
              </a:rPr>
              <a:t> </a:t>
            </a:r>
            <a:r>
              <a:rPr lang="en-US" sz="2400" dirty="0" smtClean="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ἅ</a:t>
            </a:r>
            <a:r>
              <a:rPr lang="el-GR" sz="2400" dirty="0">
                <a:solidFill>
                  <a:schemeClr val="bg1"/>
                </a:solidFill>
                <a:latin typeface="Palatino Linotype" pitchFamily="18" charset="0"/>
                <a:cs typeface="Times New Roman" pitchFamily="18" charset="0"/>
              </a:rPr>
              <a:t>πα</a:t>
            </a:r>
            <a:r>
              <a:rPr lang="el-GR" sz="2400" dirty="0" smtClean="0">
                <a:solidFill>
                  <a:schemeClr val="bg1"/>
                </a:solidFill>
                <a:latin typeface="Palatino Linotype" pitchFamily="18" charset="0"/>
                <a:cs typeface="Times New Roman" pitchFamily="18" charset="0"/>
              </a:rPr>
              <a:t>ντ</a:t>
            </a:r>
            <a:r>
              <a:rPr lang="el-GR" sz="2400" dirty="0">
                <a:solidFill>
                  <a:srgbClr val="FFFF00"/>
                </a:solidFill>
                <a:latin typeface="Palatino Linotype" pitchFamily="18" charset="0"/>
                <a:cs typeface="Times New Roman" pitchFamily="18" charset="0"/>
              </a:rPr>
              <a:t>ες ἅ</a:t>
            </a:r>
            <a:r>
              <a:rPr lang="el-GR" sz="2400" dirty="0">
                <a:solidFill>
                  <a:schemeClr val="bg1"/>
                </a:solidFill>
                <a:latin typeface="Palatino Linotype" pitchFamily="18" charset="0"/>
                <a:cs typeface="Times New Roman" pitchFamily="18" charset="0"/>
              </a:rPr>
              <a:t>πα</a:t>
            </a:r>
            <a:r>
              <a:rPr lang="el-GR" sz="2400" dirty="0" smtClean="0">
                <a:solidFill>
                  <a:schemeClr val="bg1"/>
                </a:solidFill>
                <a:latin typeface="Palatino Linotype" pitchFamily="18" charset="0"/>
                <a:cs typeface="Times New Roman" pitchFamily="18" charset="0"/>
              </a:rPr>
              <a:t>σ</a:t>
            </a:r>
            <a:r>
              <a:rPr lang="el-GR" sz="2400" dirty="0">
                <a:solidFill>
                  <a:srgbClr val="FFFF00"/>
                </a:solidFill>
                <a:latin typeface="Palatino Linotype" pitchFamily="18" charset="0"/>
                <a:cs typeface="Times New Roman" pitchFamily="18" charset="0"/>
              </a:rPr>
              <a:t>αι ἅ</a:t>
            </a:r>
            <a:r>
              <a:rPr lang="el-GR" sz="2400" dirty="0">
                <a:solidFill>
                  <a:schemeClr val="bg1"/>
                </a:solidFill>
                <a:latin typeface="Palatino Linotype" pitchFamily="18" charset="0"/>
                <a:cs typeface="Times New Roman" pitchFamily="18" charset="0"/>
              </a:rPr>
              <a:t>πα</a:t>
            </a:r>
            <a:r>
              <a:rPr lang="el-GR" sz="2400" dirty="0" smtClean="0">
                <a:solidFill>
                  <a:schemeClr val="bg1"/>
                </a:solidFill>
                <a:latin typeface="Palatino Linotype" pitchFamily="18" charset="0"/>
                <a:cs typeface="Times New Roman" pitchFamily="18" charset="0"/>
              </a:rPr>
              <a:t>ντ</a:t>
            </a:r>
            <a:r>
              <a:rPr lang="el-GR" sz="2400" dirty="0" smtClean="0">
                <a:solidFill>
                  <a:srgbClr val="FFFF00"/>
                </a:solidFill>
                <a:latin typeface="Palatino Linotype" pitchFamily="18" charset="0"/>
                <a:cs typeface="Times New Roman" pitchFamily="18" charset="0"/>
              </a:rPr>
              <a:t>α </a:t>
            </a:r>
          </a:p>
          <a:p>
            <a:r>
              <a:rPr lang="en-US" sz="2400" dirty="0" smtClean="0">
                <a:solidFill>
                  <a:schemeClr val="bg1"/>
                </a:solidFill>
                <a:latin typeface="Times New Roman" pitchFamily="18" charset="0"/>
                <a:cs typeface="Times New Roman" pitchFamily="18" charset="0"/>
              </a:rPr>
              <a:t>Gen</a:t>
            </a:r>
            <a:r>
              <a:rPr lang="el-GR" sz="24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ἅ</a:t>
            </a:r>
            <a:r>
              <a:rPr lang="el-GR" sz="2000" dirty="0" smtClean="0">
                <a:solidFill>
                  <a:schemeClr val="bg1"/>
                </a:solidFill>
                <a:latin typeface="Palatino Linotype" pitchFamily="18" charset="0"/>
                <a:cs typeface="Times New Roman" pitchFamily="18" charset="0"/>
              </a:rPr>
              <a:t>παντ</a:t>
            </a:r>
            <a:r>
              <a:rPr lang="el-GR" sz="2000" dirty="0" smtClean="0">
                <a:solidFill>
                  <a:srgbClr val="FFFF00"/>
                </a:solidFill>
                <a:latin typeface="Palatino Linotype" pitchFamily="18" charset="0"/>
                <a:cs typeface="Times New Roman" pitchFamily="18" charset="0"/>
              </a:rPr>
              <a:t>ος ἁ</a:t>
            </a:r>
            <a:r>
              <a:rPr lang="el-GR" sz="2000" dirty="0" smtClean="0">
                <a:solidFill>
                  <a:schemeClr val="bg1"/>
                </a:solidFill>
                <a:latin typeface="Palatino Linotype" pitchFamily="18" charset="0"/>
                <a:cs typeface="Times New Roman" pitchFamily="18" charset="0"/>
              </a:rPr>
              <a:t>πάσ</a:t>
            </a:r>
            <a:r>
              <a:rPr lang="el-GR" sz="2000" dirty="0" smtClean="0">
                <a:solidFill>
                  <a:srgbClr val="FFFF00"/>
                </a:solidFill>
                <a:latin typeface="Palatino Linotype" pitchFamily="18" charset="0"/>
                <a:cs typeface="Times New Roman" pitchFamily="18" charset="0"/>
              </a:rPr>
              <a:t>ης ἅ</a:t>
            </a:r>
            <a:r>
              <a:rPr lang="el-GR" sz="2000" dirty="0" smtClean="0">
                <a:solidFill>
                  <a:schemeClr val="bg1"/>
                </a:solidFill>
                <a:latin typeface="Palatino Linotype" pitchFamily="18" charset="0"/>
                <a:cs typeface="Times New Roman" pitchFamily="18" charset="0"/>
              </a:rPr>
              <a:t>παντ</a:t>
            </a:r>
            <a:r>
              <a:rPr lang="el-GR" sz="2000" dirty="0">
                <a:solidFill>
                  <a:srgbClr val="FFFF00"/>
                </a:solidFill>
                <a:latin typeface="Palatino Linotype" pitchFamily="18" charset="0"/>
                <a:cs typeface="Times New Roman" pitchFamily="18" charset="0"/>
              </a:rPr>
              <a:t>ος </a:t>
            </a:r>
            <a:r>
              <a:rPr lang="el-GR" sz="2000" dirty="0" smtClean="0">
                <a:solidFill>
                  <a:srgbClr val="FFFF00"/>
                </a:solidFill>
                <a:latin typeface="Palatino Linotype" pitchFamily="18" charset="0"/>
                <a:cs typeface="Times New Roman" pitchFamily="18" charset="0"/>
              </a:rPr>
              <a:t>	ἁ</a:t>
            </a:r>
            <a:r>
              <a:rPr lang="el-GR" sz="2000" dirty="0" smtClean="0">
                <a:solidFill>
                  <a:schemeClr val="bg1"/>
                </a:solidFill>
                <a:latin typeface="Palatino Linotype" pitchFamily="18" charset="0"/>
                <a:cs typeface="Times New Roman" pitchFamily="18" charset="0"/>
              </a:rPr>
              <a:t>πάντ</a:t>
            </a:r>
            <a:r>
              <a:rPr lang="el-GR" sz="2000" dirty="0" smtClean="0">
                <a:solidFill>
                  <a:srgbClr val="FFFF00"/>
                </a:solidFill>
                <a:latin typeface="Palatino Linotype" pitchFamily="18" charset="0"/>
                <a:cs typeface="Times New Roman" pitchFamily="18" charset="0"/>
              </a:rPr>
              <a:t>ων </a:t>
            </a:r>
            <a:r>
              <a:rPr lang="el-GR" sz="2000" dirty="0">
                <a:solidFill>
                  <a:srgbClr val="FFFF00"/>
                </a:solidFill>
                <a:latin typeface="Palatino Linotype" pitchFamily="18" charset="0"/>
                <a:cs typeface="Times New Roman" pitchFamily="18" charset="0"/>
              </a:rPr>
              <a:t>ἁ</a:t>
            </a:r>
            <a:r>
              <a:rPr lang="el-GR" sz="2000" dirty="0" smtClean="0">
                <a:solidFill>
                  <a:schemeClr val="bg1"/>
                </a:solidFill>
                <a:latin typeface="Palatino Linotype" pitchFamily="18" charset="0"/>
                <a:cs typeface="Times New Roman" pitchFamily="18" charset="0"/>
              </a:rPr>
              <a:t>πασ</a:t>
            </a:r>
            <a:r>
              <a:rPr lang="el-GR" sz="2000" dirty="0">
                <a:solidFill>
                  <a:srgbClr val="FFFF00"/>
                </a:solidFill>
                <a:latin typeface="Palatino Linotype" pitchFamily="18" charset="0"/>
                <a:cs typeface="Times New Roman" pitchFamily="18" charset="0"/>
              </a:rPr>
              <a:t>ῶν ἁ</a:t>
            </a:r>
            <a:r>
              <a:rPr lang="el-GR" sz="2000" dirty="0" smtClean="0">
                <a:solidFill>
                  <a:schemeClr val="bg1"/>
                </a:solidFill>
                <a:latin typeface="Palatino Linotype" pitchFamily="18" charset="0"/>
                <a:cs typeface="Times New Roman" pitchFamily="18" charset="0"/>
              </a:rPr>
              <a:t>πάντ</a:t>
            </a:r>
            <a:r>
              <a:rPr lang="el-GR" sz="2000" dirty="0" smtClean="0">
                <a:solidFill>
                  <a:srgbClr val="FFFF00"/>
                </a:solidFill>
                <a:latin typeface="Palatino Linotype" pitchFamily="18" charset="0"/>
                <a:cs typeface="Times New Roman" pitchFamily="18" charset="0"/>
              </a:rPr>
              <a:t>ων </a:t>
            </a:r>
            <a:endParaRPr lang="en-US" sz="2400" dirty="0">
              <a:solidFill>
                <a:schemeClr val="bg1"/>
              </a:solidFill>
              <a:latin typeface="Palatino Linotype" pitchFamily="18" charset="0"/>
              <a:cs typeface="Times New Roman" pitchFamily="18" charset="0"/>
            </a:endParaRPr>
          </a:p>
          <a:p>
            <a:r>
              <a:rPr lang="en-US" sz="2400" dirty="0" err="1" smtClean="0">
                <a:solidFill>
                  <a:schemeClr val="bg1"/>
                </a:solidFill>
                <a:latin typeface="Times New Roman" pitchFamily="18" charset="0"/>
                <a:cs typeface="Times New Roman" pitchFamily="18" charset="0"/>
              </a:rPr>
              <a:t>Dat</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ἅ</a:t>
            </a:r>
            <a:r>
              <a:rPr lang="el-GR" sz="2400" dirty="0" smtClean="0">
                <a:solidFill>
                  <a:schemeClr val="bg1"/>
                </a:solidFill>
                <a:latin typeface="Palatino Linotype" pitchFamily="18" charset="0"/>
                <a:cs typeface="Times New Roman" pitchFamily="18" charset="0"/>
              </a:rPr>
              <a:t>παντ</a:t>
            </a:r>
            <a:r>
              <a:rPr lang="el-GR" sz="2400" dirty="0" smtClean="0">
                <a:solidFill>
                  <a:srgbClr val="FFFF00"/>
                </a:solidFill>
                <a:latin typeface="Palatino Linotype" pitchFamily="18" charset="0"/>
                <a:cs typeface="Times New Roman" pitchFamily="18" charset="0"/>
              </a:rPr>
              <a:t>ι </a:t>
            </a:r>
            <a:r>
              <a:rPr lang="el-GR" sz="2400" dirty="0">
                <a:solidFill>
                  <a:srgbClr val="FFFF00"/>
                </a:solidFill>
                <a:latin typeface="Palatino Linotype" pitchFamily="18" charset="0"/>
                <a:cs typeface="Times New Roman" pitchFamily="18" charset="0"/>
              </a:rPr>
              <a:t>ἁ</a:t>
            </a:r>
            <a:r>
              <a:rPr lang="el-GR" sz="2400" dirty="0" smtClean="0">
                <a:solidFill>
                  <a:schemeClr val="bg1"/>
                </a:solidFill>
                <a:latin typeface="Palatino Linotype" pitchFamily="18" charset="0"/>
                <a:cs typeface="Times New Roman" pitchFamily="18" charset="0"/>
              </a:rPr>
              <a:t>πάσ</a:t>
            </a:r>
            <a:r>
              <a:rPr lang="el-GR" sz="2400" dirty="0" smtClean="0">
                <a:solidFill>
                  <a:srgbClr val="FFFF00"/>
                </a:solidFill>
                <a:latin typeface="Palatino Linotype" pitchFamily="18" charset="0"/>
                <a:cs typeface="Times New Roman" pitchFamily="18" charset="0"/>
              </a:rPr>
              <a:t>ῃ ἅ</a:t>
            </a:r>
            <a:r>
              <a:rPr lang="el-GR" sz="2400" dirty="0" smtClean="0">
                <a:solidFill>
                  <a:schemeClr val="bg1"/>
                </a:solidFill>
                <a:latin typeface="Palatino Linotype" pitchFamily="18" charset="0"/>
                <a:cs typeface="Times New Roman" pitchFamily="18" charset="0"/>
              </a:rPr>
              <a:t>παντ</a:t>
            </a:r>
            <a:r>
              <a:rPr lang="el-GR" sz="2400" dirty="0" smtClean="0">
                <a:solidFill>
                  <a:srgbClr val="FFFF00"/>
                </a:solidFill>
                <a:latin typeface="Palatino Linotype" pitchFamily="18" charset="0"/>
                <a:cs typeface="Times New Roman" pitchFamily="18" charset="0"/>
              </a:rPr>
              <a:t>ι </a:t>
            </a:r>
            <a:r>
              <a:rPr lang="en-US" sz="2400" dirty="0" smtClean="0">
                <a:solidFill>
                  <a:schemeClr val="bg1"/>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ἅ</a:t>
            </a:r>
            <a:r>
              <a:rPr lang="el-GR" sz="2400" dirty="0">
                <a:solidFill>
                  <a:schemeClr val="bg1"/>
                </a:solidFill>
                <a:latin typeface="Palatino Linotype" pitchFamily="18" charset="0"/>
                <a:cs typeface="Times New Roman" pitchFamily="18" charset="0"/>
              </a:rPr>
              <a:t>πα</a:t>
            </a:r>
            <a:r>
              <a:rPr lang="el-GR" sz="2400" dirty="0">
                <a:solidFill>
                  <a:srgbClr val="FFFF00"/>
                </a:solidFill>
                <a:latin typeface="Palatino Linotype" pitchFamily="18" charset="0"/>
                <a:cs typeface="Times New Roman" pitchFamily="18" charset="0"/>
              </a:rPr>
              <a:t>σι ἁ</a:t>
            </a:r>
            <a:r>
              <a:rPr lang="el-GR" sz="2400" dirty="0" smtClean="0">
                <a:solidFill>
                  <a:schemeClr val="bg1"/>
                </a:solidFill>
                <a:latin typeface="Palatino Linotype" pitchFamily="18" charset="0"/>
                <a:cs typeface="Times New Roman" pitchFamily="18" charset="0"/>
              </a:rPr>
              <a:t>πάσ</a:t>
            </a:r>
            <a:r>
              <a:rPr lang="el-GR" sz="2400" dirty="0" smtClean="0">
                <a:solidFill>
                  <a:srgbClr val="FFFF00"/>
                </a:solidFill>
                <a:latin typeface="Palatino Linotype" pitchFamily="18" charset="0"/>
                <a:cs typeface="Times New Roman" pitchFamily="18" charset="0"/>
              </a:rPr>
              <a:t>αις</a:t>
            </a:r>
            <a:r>
              <a:rPr lang="el-GR" sz="2400" dirty="0" smtClean="0">
                <a:solidFill>
                  <a:schemeClr val="bg1"/>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ἅ</a:t>
            </a:r>
            <a:r>
              <a:rPr lang="el-GR" sz="2400" dirty="0">
                <a:solidFill>
                  <a:schemeClr val="bg1"/>
                </a:solidFill>
                <a:latin typeface="Palatino Linotype" pitchFamily="18" charset="0"/>
                <a:cs typeface="Times New Roman" pitchFamily="18" charset="0"/>
              </a:rPr>
              <a:t>πα</a:t>
            </a:r>
            <a:r>
              <a:rPr lang="el-GR" sz="2400" dirty="0" smtClean="0">
                <a:solidFill>
                  <a:srgbClr val="FFFF00"/>
                </a:solidFill>
                <a:latin typeface="Palatino Linotype" pitchFamily="18" charset="0"/>
                <a:cs typeface="Times New Roman" pitchFamily="18" charset="0"/>
              </a:rPr>
              <a:t>σι </a:t>
            </a:r>
            <a:endParaRPr lang="en-US" sz="2400" dirty="0">
              <a:solidFill>
                <a:schemeClr val="bg1"/>
              </a:solidFill>
              <a:latin typeface="Palatino Linotype" pitchFamily="18" charset="0"/>
              <a:cs typeface="Times New Roman" pitchFamily="18" charset="0"/>
            </a:endParaRPr>
          </a:p>
          <a:p>
            <a:r>
              <a:rPr lang="en-US" sz="2400" dirty="0" err="1" smtClean="0">
                <a:solidFill>
                  <a:schemeClr val="bg1"/>
                </a:solidFill>
                <a:latin typeface="Times New Roman" pitchFamily="18" charset="0"/>
                <a:cs typeface="Times New Roman" pitchFamily="18" charset="0"/>
              </a:rPr>
              <a:t>Acc</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ἅ</a:t>
            </a:r>
            <a:r>
              <a:rPr lang="el-GR" sz="2400" dirty="0">
                <a:solidFill>
                  <a:schemeClr val="bg1"/>
                </a:solidFill>
                <a:latin typeface="Palatino Linotype" pitchFamily="18" charset="0"/>
                <a:cs typeface="Times New Roman" pitchFamily="18" charset="0"/>
              </a:rPr>
              <a:t>παντ</a:t>
            </a:r>
            <a:r>
              <a:rPr lang="el-GR" sz="2400" dirty="0">
                <a:solidFill>
                  <a:srgbClr val="FFFF00"/>
                </a:solidFill>
                <a:latin typeface="Palatino Linotype" pitchFamily="18" charset="0"/>
                <a:cs typeface="Times New Roman" pitchFamily="18" charset="0"/>
              </a:rPr>
              <a:t>α ἅ</a:t>
            </a:r>
            <a:r>
              <a:rPr lang="el-GR" sz="2400" dirty="0">
                <a:solidFill>
                  <a:schemeClr val="bg1"/>
                </a:solidFill>
                <a:latin typeface="Palatino Linotype" pitchFamily="18" charset="0"/>
                <a:cs typeface="Times New Roman" pitchFamily="18" charset="0"/>
              </a:rPr>
              <a:t>πασ</a:t>
            </a:r>
            <a:r>
              <a:rPr lang="el-GR" sz="2400" dirty="0">
                <a:solidFill>
                  <a:srgbClr val="FFFF00"/>
                </a:solidFill>
                <a:latin typeface="Palatino Linotype" pitchFamily="18" charset="0"/>
                <a:cs typeface="Times New Roman" pitchFamily="18" charset="0"/>
              </a:rPr>
              <a:t>αν ἅ</a:t>
            </a:r>
            <a:r>
              <a:rPr lang="el-GR" sz="2400" dirty="0">
                <a:solidFill>
                  <a:schemeClr val="bg1"/>
                </a:solidFill>
                <a:latin typeface="Palatino Linotype" pitchFamily="18" charset="0"/>
                <a:cs typeface="Times New Roman" pitchFamily="18" charset="0"/>
              </a:rPr>
              <a:t>παν</a:t>
            </a:r>
            <a:r>
              <a:rPr lang="el-GR" sz="2400" dirty="0" smtClean="0">
                <a:solidFill>
                  <a:srgbClr val="FFFF00"/>
                </a:solidFill>
                <a:latin typeface="Palatino Linotype" pitchFamily="18" charset="0"/>
                <a:cs typeface="Times New Roman" pitchFamily="18" charset="0"/>
              </a:rPr>
              <a:t> </a:t>
            </a:r>
            <a:r>
              <a:rPr lang="en-US" sz="2400" dirty="0" smtClean="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ἅ</a:t>
            </a:r>
            <a:r>
              <a:rPr lang="el-GR" sz="2400" dirty="0">
                <a:solidFill>
                  <a:schemeClr val="bg1"/>
                </a:solidFill>
                <a:latin typeface="Palatino Linotype" pitchFamily="18" charset="0"/>
                <a:cs typeface="Times New Roman" pitchFamily="18" charset="0"/>
              </a:rPr>
              <a:t>παντ</a:t>
            </a:r>
            <a:r>
              <a:rPr lang="el-GR" sz="2400" dirty="0">
                <a:solidFill>
                  <a:srgbClr val="FFFF00"/>
                </a:solidFill>
                <a:latin typeface="Palatino Linotype" pitchFamily="18" charset="0"/>
                <a:cs typeface="Times New Roman" pitchFamily="18" charset="0"/>
              </a:rPr>
              <a:t>ας ἁ</a:t>
            </a:r>
            <a:r>
              <a:rPr lang="el-GR" sz="2400" dirty="0" smtClean="0">
                <a:solidFill>
                  <a:schemeClr val="bg1"/>
                </a:solidFill>
                <a:latin typeface="Palatino Linotype" pitchFamily="18" charset="0"/>
                <a:cs typeface="Times New Roman" pitchFamily="18" charset="0"/>
              </a:rPr>
              <a:t>πάσ</a:t>
            </a:r>
            <a:r>
              <a:rPr lang="el-GR" sz="2400" dirty="0" smtClean="0">
                <a:solidFill>
                  <a:srgbClr val="FFFF00"/>
                </a:solidFill>
                <a:latin typeface="Palatino Linotype" pitchFamily="18" charset="0"/>
                <a:cs typeface="Times New Roman" pitchFamily="18" charset="0"/>
              </a:rPr>
              <a:t>ας </a:t>
            </a:r>
            <a:r>
              <a:rPr lang="el-GR" sz="2400" dirty="0">
                <a:solidFill>
                  <a:srgbClr val="FFFF00"/>
                </a:solidFill>
                <a:latin typeface="Palatino Linotype" pitchFamily="18" charset="0"/>
                <a:cs typeface="Times New Roman" pitchFamily="18" charset="0"/>
              </a:rPr>
              <a:t>ἅ</a:t>
            </a:r>
            <a:r>
              <a:rPr lang="el-GR" sz="2400" dirty="0">
                <a:solidFill>
                  <a:schemeClr val="bg1"/>
                </a:solidFill>
                <a:latin typeface="Palatino Linotype" pitchFamily="18" charset="0"/>
                <a:cs typeface="Times New Roman" pitchFamily="18" charset="0"/>
              </a:rPr>
              <a:t>παντ</a:t>
            </a:r>
            <a:r>
              <a:rPr lang="el-GR" sz="2400" dirty="0" smtClean="0">
                <a:solidFill>
                  <a:srgbClr val="FFFF00"/>
                </a:solidFill>
                <a:latin typeface="Palatino Linotype" pitchFamily="18" charset="0"/>
                <a:cs typeface="Times New Roman" pitchFamily="18" charset="0"/>
              </a:rPr>
              <a:t>α </a:t>
            </a:r>
            <a:endParaRPr lang="el-GR" sz="2400" dirty="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42148935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382000" cy="4876800"/>
          </a:xfrm>
        </p:spPr>
        <p:txBody>
          <a:bodyPr rtlCol="0">
            <a:normAutofit/>
          </a:bodyPr>
          <a:lstStyle/>
          <a:p>
            <a:pPr marL="0" indent="0">
              <a:buNone/>
              <a:defRPr/>
            </a:pPr>
            <a:r>
              <a:rPr lang="en-US" sz="2800" b="1" dirty="0" smtClean="0">
                <a:solidFill>
                  <a:srgbClr val="FFFF00"/>
                </a:solidFill>
                <a:latin typeface="Times New Roman" pitchFamily="18" charset="0"/>
                <a:cs typeface="Times New Roman" pitchFamily="18" charset="0"/>
              </a:rPr>
              <a:t>Pronouns </a:t>
            </a:r>
          </a:p>
          <a:p>
            <a:pPr>
              <a:defRPr/>
            </a:pPr>
            <a:r>
              <a:rPr lang="en-US" sz="2400" dirty="0" smtClean="0">
                <a:solidFill>
                  <a:schemeClr val="bg1"/>
                </a:solidFill>
                <a:latin typeface="Times New Roman" pitchFamily="18" charset="0"/>
                <a:cs typeface="Times New Roman" pitchFamily="18" charset="0"/>
              </a:rPr>
              <a:t>The</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word for “one” can function as a pronoun or an adjective.  </a:t>
            </a:r>
            <a:endParaRPr lang="el-GR" sz="24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It has the stem </a:t>
            </a:r>
            <a:r>
              <a:rPr lang="el-GR" sz="2400" dirty="0" smtClean="0">
                <a:solidFill>
                  <a:srgbClr val="FFFF00"/>
                </a:solidFill>
                <a:latin typeface="Palatino Linotype" pitchFamily="18" charset="0"/>
                <a:cs typeface="Times New Roman" pitchFamily="18" charset="0"/>
              </a:rPr>
              <a:t>ἐν</a:t>
            </a:r>
            <a:r>
              <a:rPr lang="en-US" sz="2400" dirty="0" smtClean="0">
                <a:solidFill>
                  <a:schemeClr val="bg1"/>
                </a:solidFill>
                <a:latin typeface="Times New Roman" pitchFamily="18" charset="0"/>
                <a:cs typeface="Times New Roman" pitchFamily="18" charset="0"/>
              </a:rPr>
              <a:t>-, so the masculine nominative singular drops the </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ς</a:t>
            </a:r>
            <a:r>
              <a:rPr lang="en-US" sz="2400" dirty="0" smtClean="0">
                <a:solidFill>
                  <a:schemeClr val="bg1"/>
                </a:solidFill>
                <a:latin typeface="Times New Roman" pitchFamily="18" charset="0"/>
                <a:cs typeface="Times New Roman" pitchFamily="18" charset="0"/>
              </a:rPr>
              <a:t> and lengthens the stem (compensatory lengthening). </a:t>
            </a:r>
          </a:p>
          <a:p>
            <a:pPr>
              <a:defRPr/>
            </a:pPr>
            <a:r>
              <a:rPr lang="en-US" sz="2400" dirty="0" smtClean="0">
                <a:solidFill>
                  <a:schemeClr val="bg1"/>
                </a:solidFill>
                <a:latin typeface="Times New Roman" pitchFamily="18" charset="0"/>
                <a:cs typeface="Times New Roman" pitchFamily="18" charset="0"/>
              </a:rPr>
              <a:t>In the feminine, the word uses a totally different stem, </a:t>
            </a:r>
            <a:r>
              <a:rPr lang="el-GR" sz="2400" dirty="0" smtClean="0">
                <a:solidFill>
                  <a:srgbClr val="FFFF00"/>
                </a:solidFill>
                <a:latin typeface="Palatino Linotype" pitchFamily="18" charset="0"/>
                <a:cs typeface="Times New Roman" pitchFamily="18" charset="0"/>
              </a:rPr>
              <a:t>μι</a:t>
            </a:r>
            <a:r>
              <a:rPr lang="en-US" sz="2400" dirty="0" smtClean="0">
                <a:solidFill>
                  <a:schemeClr val="bg1"/>
                </a:solidFill>
                <a:latin typeface="Times New Roman" pitchFamily="18" charset="0"/>
                <a:cs typeface="Times New Roman" pitchFamily="18" charset="0"/>
              </a:rPr>
              <a:t>-, with a short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ᾰ</a:t>
            </a:r>
            <a:r>
              <a:rPr lang="en-US" sz="2400" dirty="0">
                <a:solidFill>
                  <a:schemeClr val="bg1"/>
                </a:solidFill>
                <a:latin typeface="Times New Roman" pitchFamily="18" charset="0"/>
                <a:cs typeface="Times New Roman" pitchFamily="18" charset="0"/>
              </a:rPr>
              <a:t> in the nominative and accusative singular. </a:t>
            </a:r>
          </a:p>
          <a:p>
            <a:pPr>
              <a:defRPr/>
            </a:pPr>
            <a:r>
              <a:rPr lang="en-US" sz="2400" dirty="0" smtClean="0">
                <a:solidFill>
                  <a:schemeClr val="bg1"/>
                </a:solidFill>
                <a:latin typeface="Times New Roman" pitchFamily="18" charset="0"/>
                <a:cs typeface="Times New Roman" pitchFamily="18" charset="0"/>
              </a:rPr>
              <a:t>For logical reasons, this word has only singular forms. </a:t>
            </a:r>
          </a:p>
          <a:p>
            <a:pPr>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5631183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458200" cy="4525963"/>
          </a:xfrm>
        </p:spPr>
        <p:txBody>
          <a:bodyPr rtlCol="0">
            <a:normAutofit/>
          </a:bodyPr>
          <a:lstStyle/>
          <a:p>
            <a:pPr marL="0" indent="0">
              <a:buNone/>
              <a:defRPr/>
            </a:pPr>
            <a:r>
              <a:rPr lang="en-US" sz="2800" b="1" dirty="0">
                <a:solidFill>
                  <a:srgbClr val="FFFF00"/>
                </a:solidFill>
                <a:latin typeface="Times New Roman" pitchFamily="18" charset="0"/>
                <a:cs typeface="Times New Roman" pitchFamily="18" charset="0"/>
              </a:rPr>
              <a:t>Pronouns </a:t>
            </a:r>
            <a:endParaRPr lang="en-US" sz="2800" b="1" dirty="0" smtClean="0">
              <a:solidFill>
                <a:srgbClr val="FFFF00"/>
              </a:solidFill>
              <a:latin typeface="Times New Roman" pitchFamily="18" charset="0"/>
              <a:cs typeface="Times New Roman" pitchFamily="18" charset="0"/>
            </a:endParaRPr>
          </a:p>
          <a:p>
            <a:pPr marL="0" lvl="1" indent="0" algn="ctr">
              <a:buNone/>
              <a:defRPr/>
            </a:pPr>
            <a:r>
              <a:rPr lang="el-GR" sz="2400" dirty="0" smtClean="0">
                <a:solidFill>
                  <a:srgbClr val="FFFF00"/>
                </a:solidFill>
                <a:latin typeface="Palatino Linotype" pitchFamily="18" charset="0"/>
                <a:cs typeface="Times New Roman" pitchFamily="18" charset="0"/>
              </a:rPr>
              <a:t>εἷς μία ἕν </a:t>
            </a:r>
            <a:r>
              <a:rPr lang="en-US" sz="2400" dirty="0" smtClean="0">
                <a:solidFill>
                  <a:schemeClr val="bg1"/>
                </a:solidFill>
                <a:latin typeface="Times New Roman" pitchFamily="18" charset="0"/>
                <a:cs typeface="Times New Roman" pitchFamily="18" charset="0"/>
              </a:rPr>
              <a:t>one </a:t>
            </a:r>
            <a:endParaRPr lang="el-GR" sz="2400" dirty="0" smtClean="0">
              <a:solidFill>
                <a:schemeClr val="bg1"/>
              </a:solidFill>
              <a:latin typeface="Times New Roman" pitchFamily="18" charset="0"/>
              <a:cs typeface="Times New Roman" pitchFamily="18" charset="0"/>
            </a:endParaRPr>
          </a:p>
          <a:p>
            <a:pPr marL="0" indent="0" algn="ctr">
              <a:buNone/>
            </a:pPr>
            <a:endParaRPr lang="el-GR" sz="2600" dirty="0">
              <a:solidFill>
                <a:schemeClr val="bg1"/>
              </a:solidFill>
              <a:latin typeface="Times New Roman" pitchFamily="18" charset="0"/>
              <a:cs typeface="Times New Roman" pitchFamily="18" charset="0"/>
            </a:endParaRPr>
          </a:p>
          <a:p>
            <a:pPr marL="2628900" lvl="6" indent="0">
              <a:buNone/>
            </a:pPr>
            <a:r>
              <a:rPr lang="en-US" sz="2400" u="sng" dirty="0" smtClean="0">
                <a:solidFill>
                  <a:schemeClr val="bg1"/>
                </a:solidFill>
                <a:latin typeface="Times New Roman" pitchFamily="18" charset="0"/>
                <a:cs typeface="Times New Roman" pitchFamily="18" charset="0"/>
              </a:rPr>
              <a:t>Singular</a:t>
            </a:r>
            <a:r>
              <a:rPr lang="en-US" sz="2400" dirty="0" smtClean="0">
                <a:solidFill>
                  <a:schemeClr val="bg1"/>
                </a:solidFill>
                <a:latin typeface="Times New Roman" pitchFamily="18" charset="0"/>
                <a:cs typeface="Times New Roman" pitchFamily="18" charset="0"/>
              </a:rPr>
              <a:t> </a:t>
            </a:r>
            <a:endParaRPr lang="en-US" sz="2400" dirty="0">
              <a:solidFill>
                <a:schemeClr val="bg1"/>
              </a:solidFill>
              <a:latin typeface="Times New Roman" pitchFamily="18" charset="0"/>
              <a:cs typeface="Times New Roman" pitchFamily="18" charset="0"/>
            </a:endParaRPr>
          </a:p>
          <a:p>
            <a:pPr lvl="6"/>
            <a:r>
              <a:rPr lang="en-US" sz="2400" dirty="0" smtClean="0">
                <a:solidFill>
                  <a:schemeClr val="bg1"/>
                </a:solidFill>
                <a:latin typeface="Times New Roman" pitchFamily="18" charset="0"/>
                <a:cs typeface="Times New Roman" pitchFamily="18" charset="0"/>
              </a:rPr>
              <a:t>Nom</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a:solidFill>
                  <a:schemeClr val="bg1"/>
                </a:solidFill>
                <a:latin typeface="Palatino Linotype" pitchFamily="18" charset="0"/>
                <a:cs typeface="Times New Roman" pitchFamily="18" charset="0"/>
              </a:rPr>
              <a:t>εἷ</a:t>
            </a:r>
            <a:r>
              <a:rPr lang="el-GR" sz="2400" dirty="0">
                <a:solidFill>
                  <a:srgbClr val="FFFF00"/>
                </a:solidFill>
                <a:latin typeface="Palatino Linotype" pitchFamily="18" charset="0"/>
                <a:cs typeface="Times New Roman" pitchFamily="18" charset="0"/>
              </a:rPr>
              <a:t>ς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μί</a:t>
            </a:r>
            <a:r>
              <a:rPr lang="el-GR" sz="2400" dirty="0" smtClean="0">
                <a:solidFill>
                  <a:srgbClr val="FFFF00"/>
                </a:solidFill>
                <a:latin typeface="Palatino Linotype" pitchFamily="18" charset="0"/>
                <a:cs typeface="Times New Roman" pitchFamily="18" charset="0"/>
              </a:rPr>
              <a:t>α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ἕν </a:t>
            </a:r>
          </a:p>
          <a:p>
            <a:pPr lvl="6"/>
            <a:r>
              <a:rPr lang="en-US" sz="2400" dirty="0" smtClean="0">
                <a:solidFill>
                  <a:schemeClr val="bg1"/>
                </a:solidFill>
                <a:latin typeface="Times New Roman" pitchFamily="18" charset="0"/>
                <a:cs typeface="Times New Roman" pitchFamily="18" charset="0"/>
              </a:rPr>
              <a:t>Gen</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ἑν</a:t>
            </a:r>
            <a:r>
              <a:rPr lang="el-GR" sz="2400" dirty="0" smtClean="0">
                <a:solidFill>
                  <a:srgbClr val="FFFF00"/>
                </a:solidFill>
                <a:latin typeface="Palatino Linotype" pitchFamily="18" charset="0"/>
                <a:cs typeface="Times New Roman" pitchFamily="18" charset="0"/>
              </a:rPr>
              <a:t>ός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μι</a:t>
            </a:r>
            <a:r>
              <a:rPr lang="el-GR" sz="2400" dirty="0" smtClean="0">
                <a:solidFill>
                  <a:srgbClr val="FFFF00"/>
                </a:solidFill>
                <a:latin typeface="Palatino Linotype" pitchFamily="18" charset="0"/>
                <a:cs typeface="Times New Roman" pitchFamily="18" charset="0"/>
              </a:rPr>
              <a:t>ᾶς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ἑν</a:t>
            </a:r>
            <a:r>
              <a:rPr lang="el-GR" sz="2400" dirty="0" smtClean="0">
                <a:solidFill>
                  <a:srgbClr val="FFFF00"/>
                </a:solidFill>
                <a:latin typeface="Palatino Linotype" pitchFamily="18" charset="0"/>
                <a:cs typeface="Times New Roman" pitchFamily="18" charset="0"/>
              </a:rPr>
              <a:t>ός </a:t>
            </a:r>
            <a:endParaRPr lang="en-US" sz="2400" dirty="0">
              <a:solidFill>
                <a:schemeClr val="bg1"/>
              </a:solidFill>
              <a:latin typeface="Palatino Linotype" pitchFamily="18" charset="0"/>
              <a:cs typeface="Times New Roman" pitchFamily="18" charset="0"/>
            </a:endParaRPr>
          </a:p>
          <a:p>
            <a:pPr lvl="6"/>
            <a:r>
              <a:rPr lang="en-US" sz="2400" dirty="0" err="1" smtClean="0">
                <a:solidFill>
                  <a:schemeClr val="bg1"/>
                </a:solidFill>
                <a:latin typeface="Times New Roman" pitchFamily="18" charset="0"/>
                <a:cs typeface="Times New Roman" pitchFamily="18" charset="0"/>
              </a:rPr>
              <a:t>Dat</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ἑν</a:t>
            </a:r>
            <a:r>
              <a:rPr lang="el-GR" sz="2400" dirty="0" smtClean="0">
                <a:solidFill>
                  <a:srgbClr val="FFFF00"/>
                </a:solidFill>
                <a:latin typeface="Palatino Linotype" pitchFamily="18" charset="0"/>
                <a:cs typeface="Times New Roman" pitchFamily="18" charset="0"/>
              </a:rPr>
              <a:t>ί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μι</a:t>
            </a:r>
            <a:r>
              <a:rPr lang="el-GR" sz="2400" dirty="0" smtClean="0">
                <a:solidFill>
                  <a:srgbClr val="FFFF00"/>
                </a:solidFill>
                <a:latin typeface="Palatino Linotype" pitchFamily="18" charset="0"/>
                <a:cs typeface="Times New Roman" pitchFamily="18" charset="0"/>
              </a:rPr>
              <a:t>ᾷ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ἑν</a:t>
            </a:r>
            <a:r>
              <a:rPr lang="el-GR" sz="2400" dirty="0" smtClean="0">
                <a:solidFill>
                  <a:srgbClr val="FFFF00"/>
                </a:solidFill>
                <a:latin typeface="Palatino Linotype" pitchFamily="18" charset="0"/>
                <a:cs typeface="Times New Roman" pitchFamily="18" charset="0"/>
              </a:rPr>
              <a:t>ί </a:t>
            </a:r>
            <a:r>
              <a:rPr lang="en-US" sz="2400" dirty="0" smtClean="0">
                <a:solidFill>
                  <a:schemeClr val="bg1"/>
                </a:solidFill>
                <a:latin typeface="Palatino Linotype" pitchFamily="18" charset="0"/>
                <a:cs typeface="Times New Roman" pitchFamily="18" charset="0"/>
              </a:rPr>
              <a:t>	</a:t>
            </a:r>
            <a:endParaRPr lang="el-GR" sz="2400" dirty="0" smtClean="0">
              <a:solidFill>
                <a:schemeClr val="bg1"/>
              </a:solidFill>
              <a:latin typeface="Palatino Linotype" pitchFamily="18" charset="0"/>
              <a:cs typeface="Times New Roman" pitchFamily="18" charset="0"/>
            </a:endParaRPr>
          </a:p>
          <a:p>
            <a:pPr lvl="6"/>
            <a:r>
              <a:rPr lang="en-US" sz="2400" dirty="0" smtClean="0">
                <a:solidFill>
                  <a:schemeClr val="bg1"/>
                </a:solidFill>
                <a:latin typeface="Times New Roman" pitchFamily="18" charset="0"/>
                <a:cs typeface="Times New Roman" pitchFamily="18" charset="0"/>
              </a:rPr>
              <a:t>Acc. 	 </a:t>
            </a:r>
            <a:r>
              <a:rPr lang="el-GR" sz="2400" dirty="0" smtClean="0">
                <a:solidFill>
                  <a:schemeClr val="bg1"/>
                </a:solidFill>
                <a:latin typeface="Palatino Linotype" pitchFamily="18" charset="0"/>
                <a:cs typeface="Times New Roman" pitchFamily="18" charset="0"/>
              </a:rPr>
              <a:t>ἕν</a:t>
            </a:r>
            <a:r>
              <a:rPr lang="el-GR" sz="2400" dirty="0" smtClean="0">
                <a:solidFill>
                  <a:srgbClr val="FFFF00"/>
                </a:solidFill>
                <a:latin typeface="Palatino Linotype" pitchFamily="18" charset="0"/>
                <a:cs typeface="Times New Roman" pitchFamily="18" charset="0"/>
              </a:rPr>
              <a:t>α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μί</a:t>
            </a:r>
            <a:r>
              <a:rPr lang="el-GR" sz="2400" dirty="0" smtClean="0">
                <a:solidFill>
                  <a:srgbClr val="FFFF00"/>
                </a:solidFill>
                <a:latin typeface="Palatino Linotype" pitchFamily="18" charset="0"/>
                <a:cs typeface="Times New Roman" pitchFamily="18" charset="0"/>
              </a:rPr>
              <a:t>αν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ἕν </a:t>
            </a:r>
            <a:endParaRPr lang="el-GR" sz="2400" dirty="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26737677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696200" cy="4876800"/>
          </a:xfrm>
        </p:spPr>
        <p:txBody>
          <a:bodyPr rtlCol="0">
            <a:normAutofit/>
          </a:bodyPr>
          <a:lstStyle/>
          <a:p>
            <a:pPr marL="0" indent="0">
              <a:buNone/>
              <a:defRPr/>
            </a:pPr>
            <a:r>
              <a:rPr lang="en-US" sz="2800" b="1" dirty="0" smtClean="0">
                <a:solidFill>
                  <a:srgbClr val="FFFF00"/>
                </a:solidFill>
                <a:latin typeface="Times New Roman" pitchFamily="18" charset="0"/>
                <a:cs typeface="Times New Roman" pitchFamily="18" charset="0"/>
              </a:rPr>
              <a:t>Pronouns </a:t>
            </a:r>
          </a:p>
          <a:p>
            <a:pPr>
              <a:defRPr/>
            </a:pPr>
            <a:r>
              <a:rPr lang="en-US" sz="2400" dirty="0" smtClean="0">
                <a:solidFill>
                  <a:schemeClr val="bg1"/>
                </a:solidFill>
                <a:latin typeface="Times New Roman" pitchFamily="18" charset="0"/>
                <a:cs typeface="Times New Roman" pitchFamily="18" charset="0"/>
              </a:rPr>
              <a:t>An important compound of</a:t>
            </a:r>
            <a:r>
              <a:rPr lang="el-GR" sz="2400" dirty="0" smtClean="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εἷς μία ἕν</a:t>
            </a:r>
            <a:r>
              <a:rPr lang="en-US" sz="2400" dirty="0" smtClean="0">
                <a:solidFill>
                  <a:schemeClr val="bg1"/>
                </a:solidFill>
                <a:latin typeface="Times New Roman" pitchFamily="18" charset="0"/>
                <a:cs typeface="Times New Roman" pitchFamily="18" charset="0"/>
              </a:rPr>
              <a:t> adds the prefixes </a:t>
            </a:r>
            <a:r>
              <a:rPr lang="el-GR" sz="2400" dirty="0" smtClean="0">
                <a:solidFill>
                  <a:srgbClr val="FFFF00"/>
                </a:solidFill>
                <a:latin typeface="Palatino Linotype" pitchFamily="18" charset="0"/>
                <a:cs typeface="Times New Roman" pitchFamily="18" charset="0"/>
              </a:rPr>
              <a:t>οὐ</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and </a:t>
            </a:r>
            <a:r>
              <a:rPr lang="el-GR" sz="2400" dirty="0" smtClean="0">
                <a:solidFill>
                  <a:srgbClr val="FFFF00"/>
                </a:solidFill>
                <a:latin typeface="Palatino Linotype" pitchFamily="18" charset="0"/>
                <a:cs typeface="Times New Roman" pitchFamily="18" charset="0"/>
              </a:rPr>
              <a:t>δε</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to mean “no one” or “nothing.” </a:t>
            </a:r>
            <a:endParaRPr lang="en-US" sz="2400" dirty="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Plural forms are rare, but regular when they occur. </a:t>
            </a:r>
          </a:p>
          <a:p>
            <a:pPr>
              <a:defRPr/>
            </a:pPr>
            <a:r>
              <a:rPr lang="en-US" sz="2400" dirty="0" smtClean="0">
                <a:solidFill>
                  <a:schemeClr val="bg1"/>
                </a:solidFill>
                <a:latin typeface="Times New Roman" pitchFamily="18" charset="0"/>
                <a:cs typeface="Times New Roman" pitchFamily="18" charset="0"/>
              </a:rPr>
              <a:t>Any time that Greek uses </a:t>
            </a:r>
            <a:r>
              <a:rPr lang="el-GR" sz="2400" dirty="0" smtClean="0">
                <a:solidFill>
                  <a:srgbClr val="FFFF00"/>
                </a:solidFill>
                <a:latin typeface="Palatino Linotype" pitchFamily="18" charset="0"/>
                <a:cs typeface="Times New Roman" pitchFamily="18" charset="0"/>
              </a:rPr>
              <a:t>μή</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instead of </a:t>
            </a:r>
            <a:r>
              <a:rPr lang="el-GR" sz="2400" dirty="0">
                <a:solidFill>
                  <a:srgbClr val="FFFF00"/>
                </a:solidFill>
                <a:latin typeface="Palatino Linotype" pitchFamily="18" charset="0"/>
                <a:cs typeface="Times New Roman" pitchFamily="18" charset="0"/>
              </a:rPr>
              <a:t>οὐ</a:t>
            </a:r>
            <a:r>
              <a:rPr lang="el-GR"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for “not,” </a:t>
            </a:r>
            <a:r>
              <a:rPr lang="el-GR" sz="2400" dirty="0">
                <a:solidFill>
                  <a:srgbClr val="FFFF00"/>
                </a:solidFill>
                <a:latin typeface="Palatino Linotype" pitchFamily="18" charset="0"/>
                <a:cs typeface="Times New Roman" pitchFamily="18" charset="0"/>
              </a:rPr>
              <a:t>μή</a:t>
            </a:r>
            <a:r>
              <a:rPr lang="el-GR"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also replaces </a:t>
            </a:r>
            <a:r>
              <a:rPr lang="el-GR" sz="2400" dirty="0">
                <a:solidFill>
                  <a:srgbClr val="FFFF00"/>
                </a:solidFill>
                <a:latin typeface="Palatino Linotype" pitchFamily="18" charset="0"/>
                <a:cs typeface="Times New Roman" pitchFamily="18" charset="0"/>
              </a:rPr>
              <a:t>οὐ</a:t>
            </a:r>
            <a:r>
              <a:rPr lang="el-GR"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in this pronoun. There is no difference in meaning. </a:t>
            </a:r>
          </a:p>
          <a:p>
            <a:pPr lvl="1">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8446524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458200" cy="4525963"/>
          </a:xfrm>
        </p:spPr>
        <p:txBody>
          <a:bodyPr rtlCol="0">
            <a:normAutofit/>
          </a:bodyPr>
          <a:lstStyle/>
          <a:p>
            <a:pPr marL="0" indent="0">
              <a:buNone/>
              <a:defRPr/>
            </a:pPr>
            <a:r>
              <a:rPr lang="en-US" sz="2800" b="1" dirty="0">
                <a:solidFill>
                  <a:srgbClr val="FFFF00"/>
                </a:solidFill>
                <a:latin typeface="Times New Roman" pitchFamily="18" charset="0"/>
                <a:cs typeface="Times New Roman" pitchFamily="18" charset="0"/>
              </a:rPr>
              <a:t>Pronouns </a:t>
            </a:r>
            <a:endParaRPr lang="en-US" sz="2800" b="1" dirty="0" smtClean="0">
              <a:solidFill>
                <a:srgbClr val="FFFF00"/>
              </a:solidFill>
              <a:latin typeface="Times New Roman" pitchFamily="18" charset="0"/>
              <a:cs typeface="Times New Roman" pitchFamily="18" charset="0"/>
            </a:endParaRPr>
          </a:p>
          <a:p>
            <a:pPr marL="0" lvl="1" indent="0" algn="ctr">
              <a:buNone/>
              <a:defRPr/>
            </a:pPr>
            <a:r>
              <a:rPr lang="el-GR" sz="2400" dirty="0" smtClean="0">
                <a:solidFill>
                  <a:srgbClr val="FFFF00"/>
                </a:solidFill>
                <a:latin typeface="Palatino Linotype" pitchFamily="18" charset="0"/>
                <a:cs typeface="Times New Roman" pitchFamily="18" charset="0"/>
              </a:rPr>
              <a:t>οὐδείς οὐδεμία οὐδέν </a:t>
            </a:r>
            <a:r>
              <a:rPr lang="en-US" sz="2400" dirty="0" smtClean="0">
                <a:solidFill>
                  <a:schemeClr val="bg1"/>
                </a:solidFill>
                <a:latin typeface="Times New Roman" pitchFamily="18" charset="0"/>
                <a:cs typeface="Times New Roman" pitchFamily="18" charset="0"/>
              </a:rPr>
              <a:t>no one, nothing</a:t>
            </a:r>
            <a:endParaRPr lang="el-GR" sz="2400" dirty="0" smtClean="0">
              <a:solidFill>
                <a:schemeClr val="bg1"/>
              </a:solidFill>
              <a:latin typeface="Times New Roman" pitchFamily="18" charset="0"/>
              <a:cs typeface="Times New Roman" pitchFamily="18" charset="0"/>
            </a:endParaRPr>
          </a:p>
          <a:p>
            <a:pPr marL="0" indent="0" algn="ctr">
              <a:buNone/>
            </a:pPr>
            <a:endParaRPr lang="el-GR" sz="2600" dirty="0" smtClean="0">
              <a:solidFill>
                <a:schemeClr val="bg1"/>
              </a:solidFill>
              <a:latin typeface="Times New Roman" pitchFamily="18" charset="0"/>
              <a:cs typeface="Times New Roman" pitchFamily="18" charset="0"/>
            </a:endParaRPr>
          </a:p>
          <a:p>
            <a:pPr marL="2171700" lvl="5" indent="0">
              <a:buNone/>
            </a:pPr>
            <a:r>
              <a:rPr lang="en-US" sz="2400" u="sng" dirty="0" smtClean="0">
                <a:solidFill>
                  <a:schemeClr val="bg1"/>
                </a:solidFill>
                <a:latin typeface="Times New Roman" pitchFamily="18" charset="0"/>
                <a:cs typeface="Times New Roman" pitchFamily="18" charset="0"/>
              </a:rPr>
              <a:t>Singular</a:t>
            </a:r>
            <a:r>
              <a:rPr lang="en-US" sz="2400" dirty="0" smtClean="0">
                <a:solidFill>
                  <a:schemeClr val="bg1"/>
                </a:solidFill>
                <a:latin typeface="Times New Roman" pitchFamily="18" charset="0"/>
                <a:cs typeface="Times New Roman" pitchFamily="18" charset="0"/>
              </a:rPr>
              <a:t> </a:t>
            </a:r>
            <a:endParaRPr lang="en-US" sz="2400" dirty="0">
              <a:solidFill>
                <a:schemeClr val="bg1"/>
              </a:solidFill>
              <a:latin typeface="Times New Roman" pitchFamily="18" charset="0"/>
              <a:cs typeface="Times New Roman" pitchFamily="18" charset="0"/>
            </a:endParaRPr>
          </a:p>
          <a:p>
            <a:pPr lvl="5"/>
            <a:r>
              <a:rPr lang="en-US" sz="2400" dirty="0" smtClean="0">
                <a:solidFill>
                  <a:schemeClr val="bg1"/>
                </a:solidFill>
                <a:latin typeface="Times New Roman" pitchFamily="18" charset="0"/>
                <a:cs typeface="Times New Roman" pitchFamily="18" charset="0"/>
              </a:rPr>
              <a:t>Nom</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a:solidFill>
                  <a:schemeClr val="bg1"/>
                </a:solidFill>
                <a:latin typeface="Palatino Linotype" pitchFamily="18" charset="0"/>
                <a:cs typeface="Times New Roman" pitchFamily="18" charset="0"/>
              </a:rPr>
              <a:t>οὐδ</a:t>
            </a:r>
            <a:r>
              <a:rPr lang="el-GR" sz="2400" dirty="0">
                <a:solidFill>
                  <a:srgbClr val="FFFF00"/>
                </a:solidFill>
                <a:latin typeface="Palatino Linotype" pitchFamily="18" charset="0"/>
                <a:cs typeface="Times New Roman" pitchFamily="18" charset="0"/>
              </a:rPr>
              <a:t>είς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οὐδε</a:t>
            </a:r>
            <a:r>
              <a:rPr lang="el-GR" sz="2400" dirty="0" smtClean="0">
                <a:solidFill>
                  <a:srgbClr val="FFFF00"/>
                </a:solidFill>
                <a:latin typeface="Palatino Linotype" pitchFamily="18" charset="0"/>
                <a:cs typeface="Times New Roman" pitchFamily="18" charset="0"/>
              </a:rPr>
              <a:t>μία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οὐδ</a:t>
            </a:r>
            <a:r>
              <a:rPr lang="el-GR" sz="2400" dirty="0" smtClean="0">
                <a:solidFill>
                  <a:srgbClr val="FFFF00"/>
                </a:solidFill>
                <a:latin typeface="Palatino Linotype" pitchFamily="18" charset="0"/>
                <a:cs typeface="Times New Roman" pitchFamily="18" charset="0"/>
              </a:rPr>
              <a:t>έν </a:t>
            </a:r>
            <a:endParaRPr lang="el-GR" sz="2400" dirty="0" smtClean="0">
              <a:solidFill>
                <a:schemeClr val="bg1"/>
              </a:solidFill>
              <a:latin typeface="Palatino Linotype" pitchFamily="18" charset="0"/>
              <a:cs typeface="Times New Roman" pitchFamily="18" charset="0"/>
            </a:endParaRPr>
          </a:p>
          <a:p>
            <a:pPr lvl="5"/>
            <a:r>
              <a:rPr lang="en-US" sz="2400" dirty="0" smtClean="0">
                <a:solidFill>
                  <a:schemeClr val="bg1"/>
                </a:solidFill>
                <a:latin typeface="Times New Roman" pitchFamily="18" charset="0"/>
                <a:cs typeface="Times New Roman" pitchFamily="18" charset="0"/>
              </a:rPr>
              <a:t>Gen</a:t>
            </a:r>
            <a:r>
              <a:rPr lang="el-GR"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οὐδ</a:t>
            </a:r>
            <a:r>
              <a:rPr lang="el-GR" sz="2400" dirty="0" smtClean="0">
                <a:solidFill>
                  <a:srgbClr val="FFFF00"/>
                </a:solidFill>
                <a:latin typeface="Palatino Linotype" pitchFamily="18" charset="0"/>
                <a:cs typeface="Times New Roman" pitchFamily="18" charset="0"/>
              </a:rPr>
              <a:t>ενός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οὐδε</a:t>
            </a:r>
            <a:r>
              <a:rPr lang="el-GR" sz="2400" dirty="0" smtClean="0">
                <a:solidFill>
                  <a:srgbClr val="FFFF00"/>
                </a:solidFill>
                <a:latin typeface="Palatino Linotype" pitchFamily="18" charset="0"/>
                <a:cs typeface="Times New Roman" pitchFamily="18" charset="0"/>
              </a:rPr>
              <a:t>μιᾶς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οὐδ</a:t>
            </a:r>
            <a:r>
              <a:rPr lang="el-GR" sz="2400" dirty="0" smtClean="0">
                <a:solidFill>
                  <a:srgbClr val="FFFF00"/>
                </a:solidFill>
                <a:latin typeface="Palatino Linotype" pitchFamily="18" charset="0"/>
                <a:cs typeface="Times New Roman" pitchFamily="18" charset="0"/>
              </a:rPr>
              <a:t>ενός </a:t>
            </a:r>
            <a:endParaRPr lang="en-US" sz="2400" dirty="0">
              <a:solidFill>
                <a:schemeClr val="bg1"/>
              </a:solidFill>
              <a:latin typeface="Palatino Linotype" pitchFamily="18" charset="0"/>
              <a:cs typeface="Times New Roman" pitchFamily="18" charset="0"/>
            </a:endParaRPr>
          </a:p>
          <a:p>
            <a:pPr lvl="5"/>
            <a:r>
              <a:rPr lang="en-US" sz="2400" dirty="0" err="1" smtClean="0">
                <a:solidFill>
                  <a:schemeClr val="bg1"/>
                </a:solidFill>
                <a:latin typeface="Times New Roman" pitchFamily="18" charset="0"/>
                <a:cs typeface="Times New Roman" pitchFamily="18" charset="0"/>
              </a:rPr>
              <a:t>Dat</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οὐδ</a:t>
            </a:r>
            <a:r>
              <a:rPr lang="el-GR" sz="2400" dirty="0" smtClean="0">
                <a:solidFill>
                  <a:srgbClr val="FFFF00"/>
                </a:solidFill>
                <a:latin typeface="Palatino Linotype" pitchFamily="18" charset="0"/>
                <a:cs typeface="Times New Roman" pitchFamily="18" charset="0"/>
              </a:rPr>
              <a:t>ενί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οὐδε</a:t>
            </a:r>
            <a:r>
              <a:rPr lang="el-GR" sz="2400" dirty="0" smtClean="0">
                <a:solidFill>
                  <a:srgbClr val="FFFF00"/>
                </a:solidFill>
                <a:latin typeface="Palatino Linotype" pitchFamily="18" charset="0"/>
                <a:cs typeface="Times New Roman" pitchFamily="18" charset="0"/>
              </a:rPr>
              <a:t>μιᾷ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οὐδ</a:t>
            </a:r>
            <a:r>
              <a:rPr lang="el-GR" sz="2400" dirty="0" smtClean="0">
                <a:solidFill>
                  <a:srgbClr val="FFFF00"/>
                </a:solidFill>
                <a:latin typeface="Palatino Linotype" pitchFamily="18" charset="0"/>
                <a:cs typeface="Times New Roman" pitchFamily="18" charset="0"/>
              </a:rPr>
              <a:t>ενί </a:t>
            </a:r>
            <a:endParaRPr lang="el-GR" sz="2400" dirty="0" smtClean="0">
              <a:solidFill>
                <a:schemeClr val="bg1"/>
              </a:solidFill>
              <a:latin typeface="Palatino Linotype" pitchFamily="18" charset="0"/>
              <a:cs typeface="Times New Roman" pitchFamily="18" charset="0"/>
            </a:endParaRPr>
          </a:p>
          <a:p>
            <a:pPr lvl="5"/>
            <a:r>
              <a:rPr lang="en-US" sz="2400" dirty="0" err="1" smtClean="0">
                <a:solidFill>
                  <a:schemeClr val="bg1"/>
                </a:solidFill>
                <a:latin typeface="Times New Roman" pitchFamily="18" charset="0"/>
                <a:cs typeface="Times New Roman" pitchFamily="18" charset="0"/>
              </a:rPr>
              <a:t>Acc</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οὐδ</a:t>
            </a:r>
            <a:r>
              <a:rPr lang="el-GR" sz="2400" dirty="0" smtClean="0">
                <a:solidFill>
                  <a:srgbClr val="FFFF00"/>
                </a:solidFill>
                <a:latin typeface="Palatino Linotype" pitchFamily="18" charset="0"/>
                <a:cs typeface="Times New Roman" pitchFamily="18" charset="0"/>
              </a:rPr>
              <a:t>ένα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οὐδε</a:t>
            </a:r>
            <a:r>
              <a:rPr lang="el-GR" sz="2400" dirty="0" smtClean="0">
                <a:solidFill>
                  <a:srgbClr val="FFFF00"/>
                </a:solidFill>
                <a:latin typeface="Palatino Linotype" pitchFamily="18" charset="0"/>
                <a:cs typeface="Times New Roman" pitchFamily="18" charset="0"/>
              </a:rPr>
              <a:t>μίαν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οὐδ</a:t>
            </a:r>
            <a:r>
              <a:rPr lang="el-GR" sz="2400" dirty="0" smtClean="0">
                <a:solidFill>
                  <a:srgbClr val="FFFF00"/>
                </a:solidFill>
                <a:latin typeface="Palatino Linotype" pitchFamily="18" charset="0"/>
                <a:cs typeface="Times New Roman" pitchFamily="18" charset="0"/>
              </a:rPr>
              <a:t>έν </a:t>
            </a:r>
            <a:endParaRPr lang="el-GR" sz="2400" dirty="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38349042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458200" cy="4525963"/>
          </a:xfrm>
        </p:spPr>
        <p:txBody>
          <a:bodyPr rtlCol="0">
            <a:normAutofit/>
          </a:bodyPr>
          <a:lstStyle/>
          <a:p>
            <a:pPr marL="0" indent="0">
              <a:buNone/>
              <a:defRPr/>
            </a:pPr>
            <a:r>
              <a:rPr lang="en-US" sz="2800" b="1" dirty="0">
                <a:solidFill>
                  <a:srgbClr val="FFFF00"/>
                </a:solidFill>
                <a:latin typeface="Times New Roman" pitchFamily="18" charset="0"/>
                <a:cs typeface="Times New Roman" pitchFamily="18" charset="0"/>
              </a:rPr>
              <a:t>Pronouns </a:t>
            </a:r>
            <a:endParaRPr lang="en-US" sz="2800" b="1" dirty="0" smtClean="0">
              <a:solidFill>
                <a:srgbClr val="FFFF00"/>
              </a:solidFill>
              <a:latin typeface="Times New Roman" pitchFamily="18" charset="0"/>
              <a:cs typeface="Times New Roman" pitchFamily="18" charset="0"/>
            </a:endParaRPr>
          </a:p>
          <a:p>
            <a:pPr marL="0" lvl="1" indent="0" algn="ctr">
              <a:buNone/>
              <a:defRPr/>
            </a:pPr>
            <a:r>
              <a:rPr lang="el-GR" sz="2400" dirty="0" smtClean="0">
                <a:solidFill>
                  <a:srgbClr val="FFFF00"/>
                </a:solidFill>
                <a:latin typeface="Palatino Linotype" pitchFamily="18" charset="0"/>
                <a:cs typeface="Times New Roman" pitchFamily="18" charset="0"/>
              </a:rPr>
              <a:t>μηδείς </a:t>
            </a:r>
            <a:r>
              <a:rPr lang="el-GR" sz="2400" dirty="0">
                <a:solidFill>
                  <a:srgbClr val="FFFF00"/>
                </a:solidFill>
                <a:latin typeface="Palatino Linotype" pitchFamily="18" charset="0"/>
                <a:cs typeface="Times New Roman" pitchFamily="18" charset="0"/>
              </a:rPr>
              <a:t>μη</a:t>
            </a:r>
            <a:r>
              <a:rPr lang="el-GR" sz="2400" dirty="0" smtClean="0">
                <a:solidFill>
                  <a:srgbClr val="FFFF00"/>
                </a:solidFill>
                <a:latin typeface="Palatino Linotype" pitchFamily="18" charset="0"/>
                <a:cs typeface="Times New Roman" pitchFamily="18" charset="0"/>
              </a:rPr>
              <a:t>δεμία </a:t>
            </a:r>
            <a:r>
              <a:rPr lang="el-GR" sz="2400" dirty="0">
                <a:solidFill>
                  <a:srgbClr val="FFFF00"/>
                </a:solidFill>
                <a:latin typeface="Palatino Linotype" pitchFamily="18" charset="0"/>
                <a:cs typeface="Times New Roman" pitchFamily="18" charset="0"/>
              </a:rPr>
              <a:t>μη</a:t>
            </a:r>
            <a:r>
              <a:rPr lang="el-GR" sz="2400" dirty="0" smtClean="0">
                <a:solidFill>
                  <a:srgbClr val="FFFF00"/>
                </a:solidFill>
                <a:latin typeface="Palatino Linotype" pitchFamily="18" charset="0"/>
                <a:cs typeface="Times New Roman" pitchFamily="18" charset="0"/>
              </a:rPr>
              <a:t>δέν </a:t>
            </a:r>
            <a:r>
              <a:rPr lang="en-US" sz="2400" dirty="0" smtClean="0">
                <a:solidFill>
                  <a:schemeClr val="bg1"/>
                </a:solidFill>
                <a:latin typeface="Times New Roman" pitchFamily="18" charset="0"/>
                <a:cs typeface="Times New Roman" pitchFamily="18" charset="0"/>
              </a:rPr>
              <a:t>no one, nothing</a:t>
            </a:r>
            <a:endParaRPr lang="el-GR" sz="2400" dirty="0" smtClean="0">
              <a:solidFill>
                <a:schemeClr val="bg1"/>
              </a:solidFill>
              <a:latin typeface="Times New Roman" pitchFamily="18" charset="0"/>
              <a:cs typeface="Times New Roman" pitchFamily="18" charset="0"/>
            </a:endParaRPr>
          </a:p>
          <a:p>
            <a:pPr marL="0" indent="0" algn="ctr">
              <a:buNone/>
            </a:pPr>
            <a:endParaRPr lang="el-GR" sz="2600" dirty="0">
              <a:solidFill>
                <a:schemeClr val="bg1"/>
              </a:solidFill>
              <a:latin typeface="Times New Roman" pitchFamily="18" charset="0"/>
              <a:cs typeface="Times New Roman" pitchFamily="18" charset="0"/>
            </a:endParaRPr>
          </a:p>
          <a:p>
            <a:pPr marL="2171700" lvl="5" indent="0">
              <a:buNone/>
            </a:pPr>
            <a:r>
              <a:rPr lang="en-US" sz="2400" u="sng" dirty="0" smtClean="0">
                <a:solidFill>
                  <a:schemeClr val="bg1"/>
                </a:solidFill>
                <a:latin typeface="Times New Roman" pitchFamily="18" charset="0"/>
                <a:cs typeface="Times New Roman" pitchFamily="18" charset="0"/>
              </a:rPr>
              <a:t>Singular</a:t>
            </a:r>
            <a:r>
              <a:rPr lang="en-US" sz="2400" dirty="0" smtClean="0">
                <a:solidFill>
                  <a:schemeClr val="bg1"/>
                </a:solidFill>
                <a:latin typeface="Times New Roman" pitchFamily="18" charset="0"/>
                <a:cs typeface="Times New Roman" pitchFamily="18" charset="0"/>
              </a:rPr>
              <a:t> </a:t>
            </a:r>
            <a:endParaRPr lang="en-US" sz="2400" dirty="0">
              <a:solidFill>
                <a:schemeClr val="bg1"/>
              </a:solidFill>
              <a:latin typeface="Times New Roman" pitchFamily="18" charset="0"/>
              <a:cs typeface="Times New Roman" pitchFamily="18" charset="0"/>
            </a:endParaRPr>
          </a:p>
          <a:p>
            <a:pPr lvl="5"/>
            <a:r>
              <a:rPr lang="en-US" sz="2400" dirty="0" smtClean="0">
                <a:solidFill>
                  <a:schemeClr val="bg1"/>
                </a:solidFill>
                <a:latin typeface="Times New Roman" pitchFamily="18" charset="0"/>
                <a:cs typeface="Times New Roman" pitchFamily="18" charset="0"/>
              </a:rPr>
              <a:t>Nom</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μηδ</a:t>
            </a:r>
            <a:r>
              <a:rPr lang="el-GR" sz="2400" dirty="0" smtClean="0">
                <a:solidFill>
                  <a:srgbClr val="FFFF00"/>
                </a:solidFill>
                <a:latin typeface="Palatino Linotype" pitchFamily="18" charset="0"/>
                <a:cs typeface="Times New Roman" pitchFamily="18" charset="0"/>
              </a:rPr>
              <a:t>είς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μηδε</a:t>
            </a:r>
            <a:r>
              <a:rPr lang="el-GR" sz="2400" dirty="0" smtClean="0">
                <a:solidFill>
                  <a:srgbClr val="FFFF00"/>
                </a:solidFill>
                <a:latin typeface="Palatino Linotype" pitchFamily="18" charset="0"/>
                <a:cs typeface="Times New Roman" pitchFamily="18" charset="0"/>
              </a:rPr>
              <a:t>μία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μηδ</a:t>
            </a:r>
            <a:r>
              <a:rPr lang="el-GR" sz="2400" dirty="0" smtClean="0">
                <a:solidFill>
                  <a:srgbClr val="FFFF00"/>
                </a:solidFill>
                <a:latin typeface="Palatino Linotype" pitchFamily="18" charset="0"/>
                <a:cs typeface="Times New Roman" pitchFamily="18" charset="0"/>
              </a:rPr>
              <a:t>έν </a:t>
            </a:r>
            <a:endParaRPr lang="el-GR" sz="2400" dirty="0" smtClean="0">
              <a:solidFill>
                <a:schemeClr val="bg1"/>
              </a:solidFill>
              <a:latin typeface="Palatino Linotype" pitchFamily="18" charset="0"/>
              <a:cs typeface="Times New Roman" pitchFamily="18" charset="0"/>
            </a:endParaRPr>
          </a:p>
          <a:p>
            <a:pPr lvl="5"/>
            <a:r>
              <a:rPr lang="en-US" sz="2400" dirty="0" smtClean="0">
                <a:solidFill>
                  <a:schemeClr val="bg1"/>
                </a:solidFill>
                <a:latin typeface="Times New Roman" pitchFamily="18" charset="0"/>
                <a:cs typeface="Times New Roman" pitchFamily="18" charset="0"/>
              </a:rPr>
              <a:t>Gen</a:t>
            </a:r>
            <a:r>
              <a:rPr lang="el-GR"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μηδ</a:t>
            </a:r>
            <a:r>
              <a:rPr lang="el-GR" sz="2400" dirty="0" smtClean="0">
                <a:solidFill>
                  <a:srgbClr val="FFFF00"/>
                </a:solidFill>
                <a:latin typeface="Palatino Linotype" pitchFamily="18" charset="0"/>
                <a:cs typeface="Times New Roman" pitchFamily="18" charset="0"/>
              </a:rPr>
              <a:t>ενός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μηδε</a:t>
            </a:r>
            <a:r>
              <a:rPr lang="el-GR" sz="2400" dirty="0" smtClean="0">
                <a:solidFill>
                  <a:srgbClr val="FFFF00"/>
                </a:solidFill>
                <a:latin typeface="Palatino Linotype" pitchFamily="18" charset="0"/>
                <a:cs typeface="Times New Roman" pitchFamily="18" charset="0"/>
              </a:rPr>
              <a:t>μιᾶς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μηδ</a:t>
            </a:r>
            <a:r>
              <a:rPr lang="el-GR" sz="2400" dirty="0" smtClean="0">
                <a:solidFill>
                  <a:srgbClr val="FFFF00"/>
                </a:solidFill>
                <a:latin typeface="Palatino Linotype" pitchFamily="18" charset="0"/>
                <a:cs typeface="Times New Roman" pitchFamily="18" charset="0"/>
              </a:rPr>
              <a:t>ενός </a:t>
            </a:r>
            <a:endParaRPr lang="en-US" sz="2400" dirty="0">
              <a:solidFill>
                <a:schemeClr val="bg1"/>
              </a:solidFill>
              <a:latin typeface="Palatino Linotype" pitchFamily="18" charset="0"/>
              <a:cs typeface="Times New Roman" pitchFamily="18" charset="0"/>
            </a:endParaRPr>
          </a:p>
          <a:p>
            <a:pPr lvl="5"/>
            <a:r>
              <a:rPr lang="en-US" sz="2400" dirty="0" err="1" smtClean="0">
                <a:solidFill>
                  <a:schemeClr val="bg1"/>
                </a:solidFill>
                <a:latin typeface="Times New Roman" pitchFamily="18" charset="0"/>
                <a:cs typeface="Times New Roman" pitchFamily="18" charset="0"/>
              </a:rPr>
              <a:t>Dat</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μηδ</a:t>
            </a:r>
            <a:r>
              <a:rPr lang="el-GR" sz="2400" dirty="0" smtClean="0">
                <a:solidFill>
                  <a:srgbClr val="FFFF00"/>
                </a:solidFill>
                <a:latin typeface="Palatino Linotype" pitchFamily="18" charset="0"/>
                <a:cs typeface="Times New Roman" pitchFamily="18" charset="0"/>
              </a:rPr>
              <a:t>ενί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μηδε</a:t>
            </a:r>
            <a:r>
              <a:rPr lang="el-GR" sz="2400" dirty="0" smtClean="0">
                <a:solidFill>
                  <a:srgbClr val="FFFF00"/>
                </a:solidFill>
                <a:latin typeface="Palatino Linotype" pitchFamily="18" charset="0"/>
                <a:cs typeface="Times New Roman" pitchFamily="18" charset="0"/>
              </a:rPr>
              <a:t>μιᾷ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μηδ</a:t>
            </a:r>
            <a:r>
              <a:rPr lang="el-GR" sz="2400" dirty="0" smtClean="0">
                <a:solidFill>
                  <a:srgbClr val="FFFF00"/>
                </a:solidFill>
                <a:latin typeface="Palatino Linotype" pitchFamily="18" charset="0"/>
                <a:cs typeface="Times New Roman" pitchFamily="18" charset="0"/>
              </a:rPr>
              <a:t>ενί </a:t>
            </a:r>
            <a:r>
              <a:rPr lang="en-US" sz="2400" dirty="0" smtClean="0">
                <a:solidFill>
                  <a:schemeClr val="bg1"/>
                </a:solidFill>
                <a:latin typeface="Palatino Linotype" pitchFamily="18" charset="0"/>
                <a:cs typeface="Times New Roman" pitchFamily="18" charset="0"/>
              </a:rPr>
              <a:t>	</a:t>
            </a:r>
            <a:endParaRPr lang="el-GR" sz="2400" dirty="0" smtClean="0">
              <a:solidFill>
                <a:schemeClr val="bg1"/>
              </a:solidFill>
              <a:latin typeface="Palatino Linotype" pitchFamily="18" charset="0"/>
              <a:cs typeface="Times New Roman" pitchFamily="18" charset="0"/>
            </a:endParaRPr>
          </a:p>
          <a:p>
            <a:pPr lvl="5"/>
            <a:r>
              <a:rPr lang="en-US" sz="2400" dirty="0" err="1" smtClean="0">
                <a:solidFill>
                  <a:schemeClr val="bg1"/>
                </a:solidFill>
                <a:latin typeface="Times New Roman" pitchFamily="18" charset="0"/>
                <a:cs typeface="Times New Roman" pitchFamily="18" charset="0"/>
              </a:rPr>
              <a:t>Acc</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μηδ</a:t>
            </a:r>
            <a:r>
              <a:rPr lang="el-GR" sz="2400" dirty="0" smtClean="0">
                <a:solidFill>
                  <a:srgbClr val="FFFF00"/>
                </a:solidFill>
                <a:latin typeface="Palatino Linotype" pitchFamily="18" charset="0"/>
                <a:cs typeface="Times New Roman" pitchFamily="18" charset="0"/>
              </a:rPr>
              <a:t>ένα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μηδε</a:t>
            </a:r>
            <a:r>
              <a:rPr lang="el-GR" sz="2400" dirty="0" smtClean="0">
                <a:solidFill>
                  <a:srgbClr val="FFFF00"/>
                </a:solidFill>
                <a:latin typeface="Palatino Linotype" pitchFamily="18" charset="0"/>
                <a:cs typeface="Times New Roman" pitchFamily="18" charset="0"/>
              </a:rPr>
              <a:t>μίαν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μηδ</a:t>
            </a:r>
            <a:r>
              <a:rPr lang="el-GR" sz="2400" dirty="0" smtClean="0">
                <a:solidFill>
                  <a:srgbClr val="FFFF00"/>
                </a:solidFill>
                <a:latin typeface="Palatino Linotype" pitchFamily="18" charset="0"/>
                <a:cs typeface="Times New Roman" pitchFamily="18" charset="0"/>
              </a:rPr>
              <a:t>έν </a:t>
            </a:r>
            <a:endParaRPr lang="el-GR" sz="2400" dirty="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7244757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696200" cy="4876800"/>
          </a:xfrm>
        </p:spPr>
        <p:txBody>
          <a:bodyPr rtlCol="0">
            <a:normAutofit/>
          </a:bodyPr>
          <a:lstStyle/>
          <a:p>
            <a:pPr marL="0" indent="0">
              <a:buNone/>
              <a:defRPr/>
            </a:pPr>
            <a:r>
              <a:rPr lang="en-US" sz="2800" b="1" dirty="0" smtClean="0">
                <a:solidFill>
                  <a:srgbClr val="FFFF00"/>
                </a:solidFill>
                <a:latin typeface="Times New Roman" pitchFamily="18" charset="0"/>
                <a:cs typeface="Times New Roman" pitchFamily="18" charset="0"/>
              </a:rPr>
              <a:t>Pronouns concluded</a:t>
            </a:r>
          </a:p>
          <a:p>
            <a:pPr>
              <a:defRPr/>
            </a:pPr>
            <a:r>
              <a:rPr lang="en-US" sz="2400" dirty="0" smtClean="0">
                <a:solidFill>
                  <a:schemeClr val="bg1"/>
                </a:solidFill>
                <a:latin typeface="Times New Roman" pitchFamily="18" charset="0"/>
                <a:cs typeface="Times New Roman" pitchFamily="18" charset="0"/>
              </a:rPr>
              <a:t>All the pronouns from Unit 5 and Unit 10 are summarized together on a single sheet </a:t>
            </a:r>
            <a:r>
              <a:rPr lang="en-US" sz="2400" dirty="0">
                <a:solidFill>
                  <a:schemeClr val="bg1"/>
                </a:solidFill>
                <a:latin typeface="Times New Roman" pitchFamily="18" charset="0"/>
                <a:cs typeface="Times New Roman" pitchFamily="18" charset="0"/>
              </a:rPr>
              <a:t>titled “Greek Nouns Adjectives Pronouns master list of </a:t>
            </a:r>
            <a:r>
              <a:rPr lang="en-US" sz="2400" dirty="0" smtClean="0">
                <a:solidFill>
                  <a:schemeClr val="bg1"/>
                </a:solidFill>
                <a:latin typeface="Times New Roman" pitchFamily="18" charset="0"/>
                <a:cs typeface="Times New Roman" pitchFamily="18" charset="0"/>
              </a:rPr>
              <a:t>endings.” </a:t>
            </a:r>
          </a:p>
          <a:p>
            <a:pPr lvl="1">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823228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buNone/>
              <a:defRPr/>
            </a:pPr>
            <a:r>
              <a:rPr lang="en-US" sz="2800" dirty="0" smtClean="0">
                <a:solidFill>
                  <a:srgbClr val="FFFF00"/>
                </a:solidFill>
                <a:latin typeface="Times New Roman" pitchFamily="18" charset="0"/>
                <a:cs typeface="Times New Roman" pitchFamily="18" charset="0"/>
              </a:rPr>
              <a:t>Review from Unit 5: </a:t>
            </a:r>
            <a:r>
              <a:rPr lang="en-US" b="1" dirty="0" smtClean="0">
                <a:solidFill>
                  <a:srgbClr val="FFFF00"/>
                </a:solidFill>
                <a:latin typeface="Times New Roman" pitchFamily="18" charset="0"/>
                <a:cs typeface="Times New Roman" pitchFamily="18" charset="0"/>
              </a:rPr>
              <a:t>Introduction to Pronouns</a:t>
            </a:r>
            <a:endParaRPr lang="en-US"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Pronouns in Greek for the most part work very much as they do in English, in that they replace nouns. </a:t>
            </a:r>
          </a:p>
          <a:p>
            <a:pPr>
              <a:defRPr/>
            </a:pPr>
            <a:r>
              <a:rPr lang="en-US" sz="2400" dirty="0" smtClean="0">
                <a:solidFill>
                  <a:schemeClr val="bg1"/>
                </a:solidFill>
                <a:latin typeface="Times New Roman" pitchFamily="18" charset="0"/>
                <a:cs typeface="Times New Roman" pitchFamily="18" charset="0"/>
              </a:rPr>
              <a:t>Since Greek nouns are distinguished by </a:t>
            </a:r>
            <a:r>
              <a:rPr lang="en-US" sz="2400" dirty="0" smtClean="0">
                <a:solidFill>
                  <a:srgbClr val="FFFF00"/>
                </a:solidFill>
                <a:latin typeface="Times New Roman" pitchFamily="18" charset="0"/>
                <a:cs typeface="Times New Roman" pitchFamily="18" charset="0"/>
              </a:rPr>
              <a:t>gender</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number</a:t>
            </a:r>
            <a:r>
              <a:rPr lang="en-US" sz="2400" dirty="0" smtClean="0">
                <a:solidFill>
                  <a:schemeClr val="bg1"/>
                </a:solidFill>
                <a:latin typeface="Times New Roman" pitchFamily="18" charset="0"/>
                <a:cs typeface="Times New Roman" pitchFamily="18" charset="0"/>
              </a:rPr>
              <a:t> and </a:t>
            </a:r>
            <a:r>
              <a:rPr lang="en-US" sz="2400" dirty="0" smtClean="0">
                <a:solidFill>
                  <a:srgbClr val="FFFF00"/>
                </a:solidFill>
                <a:latin typeface="Times New Roman" pitchFamily="18" charset="0"/>
                <a:cs typeface="Times New Roman" pitchFamily="18" charset="0"/>
              </a:rPr>
              <a:t>case</a:t>
            </a:r>
            <a:r>
              <a:rPr lang="en-US" sz="2400" dirty="0" smtClean="0">
                <a:solidFill>
                  <a:schemeClr val="bg1"/>
                </a:solidFill>
                <a:latin typeface="Times New Roman" pitchFamily="18" charset="0"/>
                <a:cs typeface="Times New Roman" pitchFamily="18" charset="0"/>
              </a:rPr>
              <a:t>, it is logical that pronouns replace them by these same qualities. That is, a pronoun substitutes for a noun by replacing it in a form that is the same in </a:t>
            </a:r>
            <a:r>
              <a:rPr lang="en-US" sz="2400" dirty="0">
                <a:solidFill>
                  <a:srgbClr val="FFFF00"/>
                </a:solidFill>
                <a:latin typeface="Times New Roman" pitchFamily="18" charset="0"/>
                <a:cs typeface="Times New Roman" pitchFamily="18" charset="0"/>
              </a:rPr>
              <a:t>gender</a:t>
            </a:r>
            <a:r>
              <a:rPr lang="en-US" sz="2400" dirty="0">
                <a:solidFill>
                  <a:schemeClr val="bg1"/>
                </a:solidFill>
                <a:latin typeface="Times New Roman" pitchFamily="18" charset="0"/>
                <a:cs typeface="Times New Roman" pitchFamily="18" charset="0"/>
              </a:rPr>
              <a:t>, </a:t>
            </a:r>
            <a:r>
              <a:rPr lang="en-US" sz="2400" dirty="0">
                <a:solidFill>
                  <a:srgbClr val="FFFF00"/>
                </a:solidFill>
                <a:latin typeface="Times New Roman" pitchFamily="18" charset="0"/>
                <a:cs typeface="Times New Roman" pitchFamily="18" charset="0"/>
              </a:rPr>
              <a:t>number</a:t>
            </a:r>
            <a:r>
              <a:rPr lang="en-US" sz="2400" dirty="0">
                <a:solidFill>
                  <a:schemeClr val="bg1"/>
                </a:solidFill>
                <a:latin typeface="Times New Roman" pitchFamily="18" charset="0"/>
                <a:cs typeface="Times New Roman" pitchFamily="18" charset="0"/>
              </a:rPr>
              <a:t> and </a:t>
            </a:r>
            <a:r>
              <a:rPr lang="en-US" sz="2400" dirty="0">
                <a:solidFill>
                  <a:srgbClr val="FFFF00"/>
                </a:solidFill>
                <a:latin typeface="Times New Roman" pitchFamily="18" charset="0"/>
                <a:cs typeface="Times New Roman" pitchFamily="18" charset="0"/>
              </a:rPr>
              <a:t>case</a:t>
            </a:r>
            <a:r>
              <a:rPr lang="en-US" sz="2400" dirty="0" smtClean="0">
                <a:solidFill>
                  <a:schemeClr val="bg1"/>
                </a:solidFill>
                <a:latin typeface="Times New Roman" pitchFamily="18" charset="0"/>
                <a:cs typeface="Times New Roman" pitchFamily="18" charset="0"/>
              </a:rPr>
              <a:t>. </a:t>
            </a:r>
          </a:p>
        </p:txBody>
      </p:sp>
    </p:spTree>
    <p:extLst>
      <p:ext uri="{BB962C8B-B14F-4D97-AF65-F5344CB8AC3E}">
        <p14:creationId xmlns:p14="http://schemas.microsoft.com/office/powerpoint/2010/main" val="2482342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b="1" dirty="0" smtClean="0">
              <a:solidFill>
                <a:schemeClr val="bg1"/>
              </a:solidFill>
            </a:endParaRPr>
          </a:p>
        </p:txBody>
      </p:sp>
      <p:sp>
        <p:nvSpPr>
          <p:cNvPr id="27651" name="Rectangle 3"/>
          <p:cNvSpPr>
            <a:spLocks noGrp="1" noChangeArrowheads="1"/>
          </p:cNvSpPr>
          <p:nvPr>
            <p:ph type="body" idx="1"/>
          </p:nvPr>
        </p:nvSpPr>
        <p:spPr/>
        <p:txBody>
          <a:bodyPr/>
          <a:lstStyle/>
          <a:p>
            <a:pPr marL="0" indent="0">
              <a:buNone/>
              <a:defRPr/>
            </a:pPr>
            <a:r>
              <a:rPr lang="en-US" sz="2800" b="1" dirty="0" smtClean="0">
                <a:solidFill>
                  <a:srgbClr val="FFFF00"/>
                </a:solidFill>
                <a:latin typeface="Times New Roman" pitchFamily="18" charset="0"/>
                <a:cs typeface="Times New Roman" pitchFamily="18" charset="0"/>
              </a:rPr>
              <a:t>Pronouns</a:t>
            </a:r>
            <a:endParaRPr lang="en-US" b="1" dirty="0" smtClean="0">
              <a:solidFill>
                <a:srgbClr val="FFFF00"/>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1</a:t>
            </a:r>
            <a:r>
              <a:rPr lang="en-US" sz="2400" baseline="30000" dirty="0" smtClean="0">
                <a:solidFill>
                  <a:schemeClr val="bg1"/>
                </a:solidFill>
                <a:latin typeface="Times New Roman" pitchFamily="18" charset="0"/>
                <a:cs typeface="Times New Roman" pitchFamily="18" charset="0"/>
              </a:rPr>
              <a:t>st</a:t>
            </a:r>
            <a:r>
              <a:rPr lang="en-US" sz="2400" dirty="0" smtClean="0">
                <a:solidFill>
                  <a:schemeClr val="bg1"/>
                </a:solidFill>
                <a:latin typeface="Times New Roman" pitchFamily="18" charset="0"/>
                <a:cs typeface="Times New Roman" pitchFamily="18" charset="0"/>
              </a:rPr>
              <a:t> person pronoun (I/mine/me, we/ours/us): </a:t>
            </a:r>
            <a:endParaRPr lang="en-US" sz="2400" dirty="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a:t>
            </a:r>
            <a:r>
              <a:rPr lang="en-US" sz="2400" dirty="0">
                <a:solidFill>
                  <a:schemeClr val="bg1"/>
                </a:solidFill>
                <a:latin typeface="Times New Roman" pitchFamily="18" charset="0"/>
                <a:cs typeface="Times New Roman" pitchFamily="18" charset="0"/>
              </a:rPr>
              <a:t>unaccented singular forms of the genitive, dative and accusative pronouns are enclitic and less </a:t>
            </a:r>
            <a:r>
              <a:rPr lang="en-US" sz="2400" dirty="0" smtClean="0">
                <a:solidFill>
                  <a:schemeClr val="bg1"/>
                </a:solidFill>
                <a:latin typeface="Times New Roman" pitchFamily="18" charset="0"/>
                <a:cs typeface="Times New Roman" pitchFamily="18" charset="0"/>
              </a:rPr>
              <a:t>emphatic, but otherwise the two forms have the same meaning. </a:t>
            </a:r>
            <a:r>
              <a:rPr lang="en-US" sz="2400" b="1" dirty="0" smtClean="0">
                <a:solidFill>
                  <a:srgbClr val="FFFF00"/>
                </a:solidFill>
                <a:latin typeface="Times New Roman" pitchFamily="18" charset="0"/>
                <a:cs typeface="Times New Roman" pitchFamily="18" charset="0"/>
              </a:rPr>
              <a:t> </a:t>
            </a:r>
            <a:endParaRPr lang="en-US" sz="2400" b="1" dirty="0">
              <a:solidFill>
                <a:srgbClr val="FFFF00"/>
              </a:solidFill>
              <a:latin typeface="Times New Roman" pitchFamily="18" charset="0"/>
              <a:cs typeface="Times New Roman" pitchFamily="18" charset="0"/>
            </a:endParaRPr>
          </a:p>
        </p:txBody>
      </p:sp>
      <p:sp>
        <p:nvSpPr>
          <p:cNvPr id="27652" name="Text Box 4"/>
          <p:cNvSpPr txBox="1">
            <a:spLocks noChangeArrowheads="1"/>
          </p:cNvSpPr>
          <p:nvPr/>
        </p:nvSpPr>
        <p:spPr bwMode="auto">
          <a:xfrm>
            <a:off x="1524000" y="4267200"/>
            <a:ext cx="1579563"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u="sng" dirty="0">
                <a:solidFill>
                  <a:schemeClr val="bg1"/>
                </a:solidFill>
                <a:latin typeface="Palatino Linotype" pitchFamily="18" charset="0"/>
              </a:rPr>
              <a:t>singular</a:t>
            </a:r>
          </a:p>
          <a:p>
            <a:pPr eaLnBrk="1" hangingPunct="1"/>
            <a:r>
              <a:rPr lang="el-GR" dirty="0">
                <a:solidFill>
                  <a:schemeClr val="bg1"/>
                </a:solidFill>
                <a:latin typeface="Palatino Linotype" pitchFamily="18" charset="0"/>
              </a:rPr>
              <a:t>ἐγώ</a:t>
            </a:r>
            <a:endParaRPr lang="en-US" b="1" dirty="0">
              <a:solidFill>
                <a:schemeClr val="bg1"/>
              </a:solidFill>
              <a:latin typeface="Palatino Linotype" pitchFamily="18" charset="0"/>
            </a:endParaRPr>
          </a:p>
          <a:p>
            <a:pPr eaLnBrk="1" hangingPunct="1"/>
            <a:r>
              <a:rPr lang="el-GR" dirty="0">
                <a:solidFill>
                  <a:schemeClr val="bg1"/>
                </a:solidFill>
                <a:latin typeface="Palatino Linotype" pitchFamily="18" charset="0"/>
              </a:rPr>
              <a:t>ἐμ</a:t>
            </a:r>
            <a:r>
              <a:rPr lang="el-GR" b="1" dirty="0">
                <a:solidFill>
                  <a:srgbClr val="FFFF00"/>
                </a:solidFill>
                <a:latin typeface="Palatino Linotype" pitchFamily="18" charset="0"/>
              </a:rPr>
              <a:t>οῦ</a:t>
            </a:r>
            <a:r>
              <a:rPr lang="el-GR" dirty="0">
                <a:solidFill>
                  <a:schemeClr val="bg1"/>
                </a:solidFill>
                <a:latin typeface="Palatino Linotype" pitchFamily="18" charset="0"/>
              </a:rPr>
              <a:t>, μ</a:t>
            </a:r>
            <a:r>
              <a:rPr lang="el-GR" dirty="0">
                <a:solidFill>
                  <a:srgbClr val="FFFF00"/>
                </a:solidFill>
                <a:latin typeface="Palatino Linotype" pitchFamily="18" charset="0"/>
              </a:rPr>
              <a:t>ου</a:t>
            </a:r>
            <a:endParaRPr lang="en-US" b="1" dirty="0">
              <a:solidFill>
                <a:schemeClr val="bg1"/>
              </a:solidFill>
              <a:latin typeface="Palatino Linotype" pitchFamily="18" charset="0"/>
            </a:endParaRPr>
          </a:p>
          <a:p>
            <a:pPr eaLnBrk="1" hangingPunct="1"/>
            <a:r>
              <a:rPr lang="el-GR" dirty="0">
                <a:solidFill>
                  <a:schemeClr val="bg1"/>
                </a:solidFill>
                <a:latin typeface="Palatino Linotype" pitchFamily="18" charset="0"/>
              </a:rPr>
              <a:t>ἐμο</a:t>
            </a:r>
            <a:r>
              <a:rPr lang="el-GR" b="1" dirty="0">
                <a:solidFill>
                  <a:srgbClr val="FFFF00"/>
                </a:solidFill>
                <a:latin typeface="Palatino Linotype" pitchFamily="18" charset="0"/>
              </a:rPr>
              <a:t>ί</a:t>
            </a:r>
            <a:r>
              <a:rPr lang="el-GR" dirty="0">
                <a:solidFill>
                  <a:schemeClr val="bg1"/>
                </a:solidFill>
                <a:latin typeface="Palatino Linotype" pitchFamily="18" charset="0"/>
              </a:rPr>
              <a:t>, μο</a:t>
            </a:r>
            <a:r>
              <a:rPr lang="el-GR" dirty="0">
                <a:solidFill>
                  <a:srgbClr val="FFFF00"/>
                </a:solidFill>
                <a:latin typeface="Palatino Linotype" pitchFamily="18" charset="0"/>
              </a:rPr>
              <a:t>ι</a:t>
            </a:r>
            <a:endParaRPr lang="en-US" dirty="0">
              <a:solidFill>
                <a:srgbClr val="FFFF00"/>
              </a:solidFill>
              <a:latin typeface="Palatino Linotype" pitchFamily="18" charset="0"/>
            </a:endParaRPr>
          </a:p>
          <a:p>
            <a:pPr eaLnBrk="1" hangingPunct="1"/>
            <a:r>
              <a:rPr lang="el-GR" dirty="0">
                <a:solidFill>
                  <a:schemeClr val="bg1"/>
                </a:solidFill>
                <a:latin typeface="Palatino Linotype" pitchFamily="18" charset="0"/>
              </a:rPr>
              <a:t>ἐμέ, με</a:t>
            </a:r>
            <a:endParaRPr lang="en-US" b="1" dirty="0">
              <a:solidFill>
                <a:srgbClr val="FFFF00"/>
              </a:solidFill>
              <a:latin typeface="Palatino Linotype" pitchFamily="18" charset="0"/>
            </a:endParaRPr>
          </a:p>
        </p:txBody>
      </p:sp>
      <p:sp>
        <p:nvSpPr>
          <p:cNvPr id="27653" name="Text Box 5"/>
          <p:cNvSpPr txBox="1">
            <a:spLocks noChangeArrowheads="1"/>
          </p:cNvSpPr>
          <p:nvPr/>
        </p:nvSpPr>
        <p:spPr bwMode="auto">
          <a:xfrm>
            <a:off x="5562600" y="4267200"/>
            <a:ext cx="103505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u="sng" dirty="0">
                <a:solidFill>
                  <a:schemeClr val="bg1"/>
                </a:solidFill>
                <a:latin typeface="Palatino Linotype" pitchFamily="18" charset="0"/>
              </a:rPr>
              <a:t>plural</a:t>
            </a:r>
          </a:p>
          <a:p>
            <a:pPr eaLnBrk="1" hangingPunct="1"/>
            <a:r>
              <a:rPr lang="el-GR" dirty="0">
                <a:solidFill>
                  <a:schemeClr val="bg1"/>
                </a:solidFill>
                <a:latin typeface="Palatino Linotype" pitchFamily="18" charset="0"/>
              </a:rPr>
              <a:t>ἡμ</a:t>
            </a:r>
            <a:r>
              <a:rPr lang="el-GR" b="1" dirty="0">
                <a:solidFill>
                  <a:srgbClr val="FFFF00"/>
                </a:solidFill>
                <a:latin typeface="Palatino Linotype" pitchFamily="18" charset="0"/>
              </a:rPr>
              <a:t>εῖς</a:t>
            </a:r>
            <a:r>
              <a:rPr lang="el-GR" dirty="0">
                <a:solidFill>
                  <a:schemeClr val="bg1"/>
                </a:solidFill>
                <a:latin typeface="Palatino Linotype" pitchFamily="18" charset="0"/>
              </a:rPr>
              <a:t> </a:t>
            </a:r>
            <a:endParaRPr lang="en-US" b="1" dirty="0">
              <a:solidFill>
                <a:schemeClr val="bg1"/>
              </a:solidFill>
              <a:latin typeface="Palatino Linotype" pitchFamily="18" charset="0"/>
            </a:endParaRPr>
          </a:p>
          <a:p>
            <a:pPr eaLnBrk="1" hangingPunct="1"/>
            <a:r>
              <a:rPr lang="el-GR" dirty="0">
                <a:solidFill>
                  <a:schemeClr val="bg1"/>
                </a:solidFill>
                <a:latin typeface="Palatino Linotype" pitchFamily="18" charset="0"/>
              </a:rPr>
              <a:t>ἡμ</a:t>
            </a:r>
            <a:r>
              <a:rPr lang="el-GR" b="1" dirty="0">
                <a:solidFill>
                  <a:srgbClr val="FFFF00"/>
                </a:solidFill>
                <a:latin typeface="Palatino Linotype" pitchFamily="18" charset="0"/>
              </a:rPr>
              <a:t>ῶν</a:t>
            </a:r>
            <a:endParaRPr lang="en-US" b="1" dirty="0">
              <a:solidFill>
                <a:schemeClr val="bg1"/>
              </a:solidFill>
              <a:latin typeface="Palatino Linotype" pitchFamily="18" charset="0"/>
            </a:endParaRPr>
          </a:p>
          <a:p>
            <a:pPr eaLnBrk="1" hangingPunct="1"/>
            <a:r>
              <a:rPr lang="el-GR" dirty="0">
                <a:solidFill>
                  <a:schemeClr val="bg1"/>
                </a:solidFill>
                <a:latin typeface="Palatino Linotype" pitchFamily="18" charset="0"/>
              </a:rPr>
              <a:t>ἡμ</a:t>
            </a:r>
            <a:r>
              <a:rPr lang="el-GR" b="1" dirty="0">
                <a:solidFill>
                  <a:srgbClr val="FFFF00"/>
                </a:solidFill>
                <a:latin typeface="Palatino Linotype" pitchFamily="18" charset="0"/>
              </a:rPr>
              <a:t>ῖν</a:t>
            </a:r>
            <a:endParaRPr lang="en-US" b="1" dirty="0">
              <a:solidFill>
                <a:srgbClr val="FFFF00"/>
              </a:solidFill>
              <a:latin typeface="Palatino Linotype" pitchFamily="18" charset="0"/>
            </a:endParaRPr>
          </a:p>
          <a:p>
            <a:pPr eaLnBrk="1" hangingPunct="1"/>
            <a:r>
              <a:rPr lang="el-GR" dirty="0">
                <a:solidFill>
                  <a:schemeClr val="bg1"/>
                </a:solidFill>
                <a:latin typeface="Palatino Linotype" pitchFamily="18" charset="0"/>
              </a:rPr>
              <a:t>ἡμ</a:t>
            </a:r>
            <a:r>
              <a:rPr lang="el-GR" b="1" dirty="0">
                <a:solidFill>
                  <a:srgbClr val="FFFF00"/>
                </a:solidFill>
                <a:latin typeface="Palatino Linotype" pitchFamily="18" charset="0"/>
              </a:rPr>
              <a:t>ᾶς</a:t>
            </a:r>
            <a:r>
              <a:rPr lang="en-US" b="1" dirty="0">
                <a:solidFill>
                  <a:schemeClr val="bg1"/>
                </a:solidFill>
                <a:latin typeface="Palatino Linotype" pitchFamily="18" charset="0"/>
              </a:rPr>
              <a:t> </a:t>
            </a:r>
            <a:endParaRPr lang="en-US" dirty="0">
              <a:solidFill>
                <a:schemeClr val="bg1"/>
              </a:solidFill>
              <a:latin typeface="Palatino Linotype" pitchFamily="18" charset="0"/>
            </a:endParaRPr>
          </a:p>
        </p:txBody>
      </p:sp>
    </p:spTree>
    <p:extLst>
      <p:ext uri="{BB962C8B-B14F-4D97-AF65-F5344CB8AC3E}">
        <p14:creationId xmlns:p14="http://schemas.microsoft.com/office/powerpoint/2010/main" val="3918421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b="1" dirty="0" smtClean="0">
              <a:solidFill>
                <a:schemeClr val="bg1"/>
              </a:solidFill>
            </a:endParaRPr>
          </a:p>
        </p:txBody>
      </p:sp>
      <p:sp>
        <p:nvSpPr>
          <p:cNvPr id="28675" name="Rectangle 3"/>
          <p:cNvSpPr>
            <a:spLocks noGrp="1" noChangeArrowheads="1"/>
          </p:cNvSpPr>
          <p:nvPr>
            <p:ph type="body" idx="1"/>
          </p:nvPr>
        </p:nvSpPr>
        <p:spPr/>
        <p:txBody>
          <a:bodyPr/>
          <a:lstStyle/>
          <a:p>
            <a:pPr marL="0" indent="0">
              <a:buNone/>
              <a:defRPr/>
            </a:pPr>
            <a:r>
              <a:rPr lang="en-US" sz="2800" b="1" dirty="0">
                <a:solidFill>
                  <a:srgbClr val="FFFF00"/>
                </a:solidFill>
                <a:latin typeface="Times New Roman" pitchFamily="18" charset="0"/>
                <a:cs typeface="Times New Roman" pitchFamily="18" charset="0"/>
              </a:rPr>
              <a:t>Pronouns</a:t>
            </a:r>
            <a:endParaRPr lang="en-US" b="1" dirty="0">
              <a:solidFill>
                <a:srgbClr val="FFFF00"/>
              </a:solidFill>
              <a:latin typeface="Times New Roman" pitchFamily="18" charset="0"/>
              <a:cs typeface="Times New Roman" pitchFamily="18" charset="0"/>
            </a:endParaRPr>
          </a:p>
          <a:p>
            <a:pPr>
              <a:defRPr/>
            </a:pPr>
            <a:r>
              <a:rPr lang="en-US" sz="2400" dirty="0">
                <a:solidFill>
                  <a:schemeClr val="bg1"/>
                </a:solidFill>
                <a:latin typeface="Times New Roman" pitchFamily="18" charset="0"/>
                <a:cs typeface="Times New Roman" pitchFamily="18" charset="0"/>
              </a:rPr>
              <a:t>The </a:t>
            </a:r>
            <a:r>
              <a:rPr lang="en-US" sz="2400" dirty="0" smtClean="0">
                <a:solidFill>
                  <a:schemeClr val="bg1"/>
                </a:solidFill>
                <a:latin typeface="Times New Roman" pitchFamily="18" charset="0"/>
                <a:cs typeface="Times New Roman" pitchFamily="18" charset="0"/>
              </a:rPr>
              <a:t>2</a:t>
            </a:r>
            <a:r>
              <a:rPr lang="en-US" sz="2400" baseline="30000" dirty="0" smtClean="0">
                <a:solidFill>
                  <a:schemeClr val="bg1"/>
                </a:solidFill>
                <a:latin typeface="Times New Roman" pitchFamily="18" charset="0"/>
                <a:cs typeface="Times New Roman" pitchFamily="18" charset="0"/>
              </a:rPr>
              <a:t>nd</a:t>
            </a:r>
            <a:r>
              <a:rPr lang="en-US" sz="2400" dirty="0" smtClean="0">
                <a:solidFill>
                  <a:schemeClr val="bg1"/>
                </a:solidFill>
                <a:latin typeface="Times New Roman" pitchFamily="18" charset="0"/>
                <a:cs typeface="Times New Roman" pitchFamily="18" charset="0"/>
              </a:rPr>
              <a:t> person </a:t>
            </a:r>
            <a:r>
              <a:rPr lang="en-US" sz="2400" dirty="0">
                <a:solidFill>
                  <a:schemeClr val="bg1"/>
                </a:solidFill>
                <a:latin typeface="Times New Roman" pitchFamily="18" charset="0"/>
                <a:cs typeface="Times New Roman" pitchFamily="18" charset="0"/>
              </a:rPr>
              <a:t>pronoun </a:t>
            </a:r>
            <a:r>
              <a:rPr lang="en-US" sz="2400" dirty="0" smtClean="0">
                <a:solidFill>
                  <a:schemeClr val="bg1"/>
                </a:solidFill>
                <a:latin typeface="Times New Roman" pitchFamily="18" charset="0"/>
                <a:cs typeface="Times New Roman" pitchFamily="18" charset="0"/>
              </a:rPr>
              <a:t>(you/yours): </a:t>
            </a:r>
            <a:endParaRPr lang="en-US" sz="2400" dirty="0">
              <a:solidFill>
                <a:schemeClr val="bg1"/>
              </a:solidFill>
              <a:latin typeface="Times New Roman" pitchFamily="18" charset="0"/>
              <a:cs typeface="Times New Roman" pitchFamily="18" charset="0"/>
            </a:endParaRPr>
          </a:p>
          <a:p>
            <a:pPr>
              <a:defRPr/>
            </a:pPr>
            <a:r>
              <a:rPr lang="en-US" sz="2400" dirty="0">
                <a:solidFill>
                  <a:schemeClr val="bg1"/>
                </a:solidFill>
                <a:latin typeface="Times New Roman" pitchFamily="18" charset="0"/>
                <a:cs typeface="Times New Roman" pitchFamily="18" charset="0"/>
              </a:rPr>
              <a:t>The unaccented singular forms of the genitive, dative and accusative pronouns are enclitic and less </a:t>
            </a:r>
            <a:r>
              <a:rPr lang="en-US" sz="2400" dirty="0" smtClean="0">
                <a:solidFill>
                  <a:schemeClr val="bg1"/>
                </a:solidFill>
                <a:latin typeface="Times New Roman" pitchFamily="18" charset="0"/>
                <a:cs typeface="Times New Roman" pitchFamily="18" charset="0"/>
              </a:rPr>
              <a:t>emphatic, </a:t>
            </a:r>
            <a:r>
              <a:rPr lang="en-US" sz="2400" dirty="0">
                <a:solidFill>
                  <a:schemeClr val="bg1"/>
                </a:solidFill>
                <a:latin typeface="Times New Roman" pitchFamily="18" charset="0"/>
                <a:cs typeface="Times New Roman" pitchFamily="18" charset="0"/>
              </a:rPr>
              <a:t>but otherwise the two forms have the same meaning</a:t>
            </a:r>
            <a:r>
              <a:rPr lang="en-US" sz="2400" dirty="0" smtClean="0">
                <a:solidFill>
                  <a:schemeClr val="bg1"/>
                </a:solidFill>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 </a:t>
            </a:r>
            <a:endParaRPr lang="en-US" sz="2400" b="1" dirty="0">
              <a:solidFill>
                <a:srgbClr val="FFFF00"/>
              </a:solidFill>
              <a:latin typeface="Times New Roman" pitchFamily="18" charset="0"/>
              <a:cs typeface="Times New Roman" pitchFamily="18" charset="0"/>
            </a:endParaRPr>
          </a:p>
        </p:txBody>
      </p:sp>
      <p:sp>
        <p:nvSpPr>
          <p:cNvPr id="28676" name="Text Box 4"/>
          <p:cNvSpPr txBox="1">
            <a:spLocks noChangeArrowheads="1"/>
          </p:cNvSpPr>
          <p:nvPr/>
        </p:nvSpPr>
        <p:spPr bwMode="auto">
          <a:xfrm>
            <a:off x="1524000" y="4267200"/>
            <a:ext cx="1408113"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u="sng">
                <a:solidFill>
                  <a:schemeClr val="bg1"/>
                </a:solidFill>
                <a:latin typeface="Palatino Linotype" pitchFamily="18" charset="0"/>
              </a:rPr>
              <a:t>singular</a:t>
            </a:r>
          </a:p>
          <a:p>
            <a:pPr eaLnBrk="1" hangingPunct="1"/>
            <a:r>
              <a:rPr lang="el-GR">
                <a:solidFill>
                  <a:schemeClr val="bg1"/>
                </a:solidFill>
                <a:latin typeface="Palatino Linotype" pitchFamily="18" charset="0"/>
              </a:rPr>
              <a:t>σύ</a:t>
            </a:r>
            <a:endParaRPr lang="en-US" b="1">
              <a:solidFill>
                <a:schemeClr val="bg1"/>
              </a:solidFill>
              <a:latin typeface="Palatino Linotype" pitchFamily="18" charset="0"/>
            </a:endParaRPr>
          </a:p>
          <a:p>
            <a:pPr eaLnBrk="1" hangingPunct="1"/>
            <a:r>
              <a:rPr lang="el-GR">
                <a:solidFill>
                  <a:schemeClr val="bg1"/>
                </a:solidFill>
                <a:latin typeface="Palatino Linotype" pitchFamily="18" charset="0"/>
              </a:rPr>
              <a:t>σ</a:t>
            </a:r>
            <a:r>
              <a:rPr lang="el-GR" b="1">
                <a:solidFill>
                  <a:srgbClr val="FFFF00"/>
                </a:solidFill>
                <a:latin typeface="Palatino Linotype" pitchFamily="18" charset="0"/>
              </a:rPr>
              <a:t>οῦ</a:t>
            </a:r>
            <a:r>
              <a:rPr lang="el-GR">
                <a:solidFill>
                  <a:schemeClr val="bg1"/>
                </a:solidFill>
                <a:latin typeface="Palatino Linotype" pitchFamily="18" charset="0"/>
              </a:rPr>
              <a:t>, σ</a:t>
            </a:r>
            <a:r>
              <a:rPr lang="el-GR">
                <a:solidFill>
                  <a:srgbClr val="FFFF00"/>
                </a:solidFill>
                <a:latin typeface="Palatino Linotype" pitchFamily="18" charset="0"/>
              </a:rPr>
              <a:t>ου</a:t>
            </a:r>
            <a:endParaRPr lang="en-US" b="1">
              <a:solidFill>
                <a:schemeClr val="bg1"/>
              </a:solidFill>
              <a:latin typeface="Palatino Linotype" pitchFamily="18" charset="0"/>
            </a:endParaRPr>
          </a:p>
          <a:p>
            <a:pPr eaLnBrk="1" hangingPunct="1"/>
            <a:r>
              <a:rPr lang="el-GR">
                <a:solidFill>
                  <a:schemeClr val="bg1"/>
                </a:solidFill>
                <a:latin typeface="Palatino Linotype" pitchFamily="18" charset="0"/>
              </a:rPr>
              <a:t>σο</a:t>
            </a:r>
            <a:r>
              <a:rPr lang="el-GR" b="1">
                <a:solidFill>
                  <a:srgbClr val="FFFF00"/>
                </a:solidFill>
                <a:latin typeface="Palatino Linotype" pitchFamily="18" charset="0"/>
              </a:rPr>
              <a:t>ί</a:t>
            </a:r>
            <a:r>
              <a:rPr lang="el-GR">
                <a:solidFill>
                  <a:schemeClr val="bg1"/>
                </a:solidFill>
                <a:latin typeface="Palatino Linotype" pitchFamily="18" charset="0"/>
              </a:rPr>
              <a:t>, σο</a:t>
            </a:r>
            <a:r>
              <a:rPr lang="el-GR">
                <a:solidFill>
                  <a:srgbClr val="FFFF00"/>
                </a:solidFill>
                <a:latin typeface="Palatino Linotype" pitchFamily="18" charset="0"/>
              </a:rPr>
              <a:t>ι</a:t>
            </a:r>
            <a:endParaRPr lang="en-US">
              <a:solidFill>
                <a:srgbClr val="FFFF00"/>
              </a:solidFill>
              <a:latin typeface="Palatino Linotype" pitchFamily="18" charset="0"/>
            </a:endParaRPr>
          </a:p>
          <a:p>
            <a:pPr eaLnBrk="1" hangingPunct="1"/>
            <a:r>
              <a:rPr lang="el-GR">
                <a:solidFill>
                  <a:schemeClr val="bg1"/>
                </a:solidFill>
                <a:latin typeface="Palatino Linotype" pitchFamily="18" charset="0"/>
              </a:rPr>
              <a:t>σέ, σε</a:t>
            </a:r>
            <a:endParaRPr lang="en-US" b="1">
              <a:solidFill>
                <a:srgbClr val="FFFF00"/>
              </a:solidFill>
              <a:latin typeface="Palatino Linotype" pitchFamily="18" charset="0"/>
            </a:endParaRPr>
          </a:p>
        </p:txBody>
      </p:sp>
      <p:sp>
        <p:nvSpPr>
          <p:cNvPr id="28677" name="Text Box 5"/>
          <p:cNvSpPr txBox="1">
            <a:spLocks noChangeArrowheads="1"/>
          </p:cNvSpPr>
          <p:nvPr/>
        </p:nvSpPr>
        <p:spPr bwMode="auto">
          <a:xfrm>
            <a:off x="5562600" y="4267200"/>
            <a:ext cx="10287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u="sng">
                <a:solidFill>
                  <a:schemeClr val="bg1"/>
                </a:solidFill>
                <a:latin typeface="Palatino Linotype" pitchFamily="18" charset="0"/>
              </a:rPr>
              <a:t>plural</a:t>
            </a:r>
          </a:p>
          <a:p>
            <a:pPr eaLnBrk="1" hangingPunct="1"/>
            <a:r>
              <a:rPr lang="el-GR">
                <a:solidFill>
                  <a:schemeClr val="bg1"/>
                </a:solidFill>
                <a:latin typeface="Palatino Linotype" pitchFamily="18" charset="0"/>
              </a:rPr>
              <a:t>ὑμ</a:t>
            </a:r>
            <a:r>
              <a:rPr lang="el-GR" b="1">
                <a:solidFill>
                  <a:srgbClr val="FFFF00"/>
                </a:solidFill>
                <a:latin typeface="Palatino Linotype" pitchFamily="18" charset="0"/>
              </a:rPr>
              <a:t>εῖς</a:t>
            </a:r>
            <a:r>
              <a:rPr lang="el-GR">
                <a:solidFill>
                  <a:schemeClr val="bg1"/>
                </a:solidFill>
                <a:latin typeface="Palatino Linotype" pitchFamily="18" charset="0"/>
              </a:rPr>
              <a:t> </a:t>
            </a:r>
            <a:endParaRPr lang="en-US" b="1">
              <a:solidFill>
                <a:schemeClr val="bg1"/>
              </a:solidFill>
              <a:latin typeface="Palatino Linotype" pitchFamily="18" charset="0"/>
            </a:endParaRPr>
          </a:p>
          <a:p>
            <a:pPr eaLnBrk="1" hangingPunct="1"/>
            <a:r>
              <a:rPr lang="el-GR">
                <a:solidFill>
                  <a:schemeClr val="bg1"/>
                </a:solidFill>
                <a:latin typeface="Palatino Linotype" pitchFamily="18" charset="0"/>
              </a:rPr>
              <a:t>ὑμ</a:t>
            </a:r>
            <a:r>
              <a:rPr lang="el-GR" b="1">
                <a:solidFill>
                  <a:srgbClr val="FFFF00"/>
                </a:solidFill>
                <a:latin typeface="Palatino Linotype" pitchFamily="18" charset="0"/>
              </a:rPr>
              <a:t>ῶν</a:t>
            </a:r>
            <a:endParaRPr lang="en-US" b="1">
              <a:solidFill>
                <a:schemeClr val="bg1"/>
              </a:solidFill>
              <a:latin typeface="Palatino Linotype" pitchFamily="18" charset="0"/>
            </a:endParaRPr>
          </a:p>
          <a:p>
            <a:pPr eaLnBrk="1" hangingPunct="1"/>
            <a:r>
              <a:rPr lang="el-GR">
                <a:solidFill>
                  <a:schemeClr val="bg1"/>
                </a:solidFill>
                <a:latin typeface="Palatino Linotype" pitchFamily="18" charset="0"/>
              </a:rPr>
              <a:t>ὑμ</a:t>
            </a:r>
            <a:r>
              <a:rPr lang="el-GR" b="1">
                <a:solidFill>
                  <a:srgbClr val="FFFF00"/>
                </a:solidFill>
                <a:latin typeface="Palatino Linotype" pitchFamily="18" charset="0"/>
              </a:rPr>
              <a:t>ῖν</a:t>
            </a:r>
            <a:endParaRPr lang="en-US" b="1">
              <a:solidFill>
                <a:srgbClr val="FFFF00"/>
              </a:solidFill>
              <a:latin typeface="Palatino Linotype" pitchFamily="18" charset="0"/>
            </a:endParaRPr>
          </a:p>
          <a:p>
            <a:pPr eaLnBrk="1" hangingPunct="1"/>
            <a:r>
              <a:rPr lang="el-GR">
                <a:solidFill>
                  <a:schemeClr val="bg1"/>
                </a:solidFill>
                <a:latin typeface="Palatino Linotype" pitchFamily="18" charset="0"/>
              </a:rPr>
              <a:t>ὑμ</a:t>
            </a:r>
            <a:r>
              <a:rPr lang="el-GR" b="1">
                <a:solidFill>
                  <a:srgbClr val="FFFF00"/>
                </a:solidFill>
                <a:latin typeface="Palatino Linotype" pitchFamily="18" charset="0"/>
              </a:rPr>
              <a:t>ᾶς</a:t>
            </a:r>
            <a:r>
              <a:rPr lang="en-US" b="1">
                <a:solidFill>
                  <a:schemeClr val="bg1"/>
                </a:solidFill>
                <a:latin typeface="Palatino Linotype" pitchFamily="18" charset="0"/>
              </a:rPr>
              <a:t> </a:t>
            </a:r>
            <a:endParaRPr lang="en-US">
              <a:solidFill>
                <a:schemeClr val="bg1"/>
              </a:solidFill>
              <a:latin typeface="Palatino Linotype" pitchFamily="18" charset="0"/>
            </a:endParaRPr>
          </a:p>
        </p:txBody>
      </p:sp>
    </p:spTree>
    <p:extLst>
      <p:ext uri="{BB962C8B-B14F-4D97-AF65-F5344CB8AC3E}">
        <p14:creationId xmlns:p14="http://schemas.microsoft.com/office/powerpoint/2010/main" val="2169670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b="1" dirty="0" smtClean="0">
              <a:solidFill>
                <a:schemeClr val="bg1"/>
              </a:solidFill>
            </a:endParaRPr>
          </a:p>
        </p:txBody>
      </p:sp>
      <p:sp>
        <p:nvSpPr>
          <p:cNvPr id="30723" name="Rectangle 3"/>
          <p:cNvSpPr>
            <a:spLocks noGrp="1" noChangeArrowheads="1"/>
          </p:cNvSpPr>
          <p:nvPr>
            <p:ph type="body" idx="1"/>
          </p:nvPr>
        </p:nvSpPr>
        <p:spPr/>
        <p:txBody>
          <a:bodyPr/>
          <a:lstStyle/>
          <a:p>
            <a:pPr marL="0" indent="0">
              <a:buNone/>
              <a:defRPr/>
            </a:pPr>
            <a:r>
              <a:rPr lang="en-US" sz="2800" b="1" dirty="0" smtClean="0">
                <a:solidFill>
                  <a:srgbClr val="FFFF00"/>
                </a:solidFill>
                <a:latin typeface="Times New Roman" pitchFamily="18" charset="0"/>
                <a:cs typeface="Times New Roman" pitchFamily="18" charset="0"/>
              </a:rPr>
              <a:t>Pronouns</a:t>
            </a:r>
            <a:endParaRPr lang="en-US" b="1" dirty="0" smtClean="0">
              <a:solidFill>
                <a:srgbClr val="FFFF00"/>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nominative forms are often redundant (since normally the personal ending of the verb tells you the subject), so they appear for emphasis or are used shorthand for a complete statement: </a:t>
            </a:r>
          </a:p>
          <a:p>
            <a:pPr marL="990600" lvl="1" indent="-533400" eaLnBrk="1" hangingPunct="1"/>
            <a:r>
              <a:rPr lang="el-GR" sz="2400" dirty="0" smtClean="0">
                <a:solidFill>
                  <a:schemeClr val="bg1"/>
                </a:solidFill>
                <a:latin typeface="Palatino Linotype" pitchFamily="18" charset="0"/>
              </a:rPr>
              <a:t>ἐθέλω μένειν. καὶ </a:t>
            </a:r>
            <a:r>
              <a:rPr lang="el-GR" sz="2400" b="1" dirty="0" smtClean="0">
                <a:solidFill>
                  <a:srgbClr val="FFFF00"/>
                </a:solidFill>
                <a:latin typeface="Palatino Linotype" pitchFamily="18" charset="0"/>
              </a:rPr>
              <a:t>σύ</a:t>
            </a:r>
            <a:r>
              <a:rPr lang="el-GR" sz="2400" dirty="0" smtClean="0">
                <a:solidFill>
                  <a:schemeClr val="bg1"/>
                </a:solidFill>
                <a:latin typeface="Palatino Linotype" pitchFamily="18" charset="0"/>
              </a:rPr>
              <a:t>;</a:t>
            </a:r>
          </a:p>
          <a:p>
            <a:pPr marL="1371600" lvl="2" indent="-457200" eaLnBrk="1" hangingPunct="1"/>
            <a:r>
              <a:rPr lang="en-US" dirty="0" smtClean="0">
                <a:solidFill>
                  <a:schemeClr val="bg1"/>
                </a:solidFill>
                <a:latin typeface="Times New Roman" pitchFamily="18" charset="0"/>
                <a:cs typeface="Times New Roman" pitchFamily="18" charset="0"/>
              </a:rPr>
              <a:t>“I want to stay.  And </a:t>
            </a:r>
            <a:r>
              <a:rPr lang="en-US" b="1" dirty="0" smtClean="0">
                <a:solidFill>
                  <a:srgbClr val="FFFF00"/>
                </a:solidFill>
                <a:latin typeface="Times New Roman" pitchFamily="18" charset="0"/>
                <a:cs typeface="Times New Roman" pitchFamily="18" charset="0"/>
              </a:rPr>
              <a:t>you</a:t>
            </a:r>
            <a:r>
              <a:rPr lang="en-US" dirty="0" smtClean="0">
                <a:solidFill>
                  <a:schemeClr val="bg1"/>
                </a:solidFill>
                <a:latin typeface="Times New Roman" pitchFamily="18" charset="0"/>
                <a:cs typeface="Times New Roman" pitchFamily="18" charset="0"/>
              </a:rPr>
              <a:t>?”</a:t>
            </a:r>
            <a:r>
              <a:rPr lang="el-GR" dirty="0" smtClean="0">
                <a:solidFill>
                  <a:schemeClr val="bg1"/>
                </a:solidFill>
                <a:latin typeface="Times New Roman" pitchFamily="18" charset="0"/>
                <a:cs typeface="Times New Roman" pitchFamily="18" charset="0"/>
              </a:rPr>
              <a:t> </a:t>
            </a:r>
          </a:p>
          <a:p>
            <a:pPr marL="990600" lvl="1" indent="-533400" eaLnBrk="1" hangingPunct="1"/>
            <a:r>
              <a:rPr lang="el-GR" sz="2400" b="1" dirty="0" smtClean="0">
                <a:solidFill>
                  <a:srgbClr val="FFFF00"/>
                </a:solidFill>
                <a:latin typeface="Palatino Linotype" pitchFamily="18" charset="0"/>
              </a:rPr>
              <a:t>ἐγὼ</a:t>
            </a:r>
            <a:r>
              <a:rPr lang="el-GR" sz="2400" dirty="0" smtClean="0">
                <a:solidFill>
                  <a:schemeClr val="bg1"/>
                </a:solidFill>
                <a:latin typeface="Palatino Linotype" pitchFamily="18" charset="0"/>
              </a:rPr>
              <a:t> ἐθέλω πορεύεσθαι.</a:t>
            </a:r>
            <a:endParaRPr lang="en-US" sz="2400" dirty="0" smtClean="0">
              <a:solidFill>
                <a:schemeClr val="bg1"/>
              </a:solidFill>
            </a:endParaRPr>
          </a:p>
          <a:p>
            <a:pPr marL="1371600" lvl="2" indent="-457200" eaLnBrk="1" hangingPunct="1"/>
            <a:r>
              <a:rPr lang="en-US" dirty="0" smtClean="0">
                <a:solidFill>
                  <a:schemeClr val="bg1"/>
                </a:solidFill>
                <a:latin typeface="Times New Roman" pitchFamily="18" charset="0"/>
                <a:cs typeface="Times New Roman" pitchFamily="18" charset="0"/>
              </a:rPr>
              <a:t>“</a:t>
            </a:r>
            <a:r>
              <a:rPr lang="en-US" b="1" dirty="0" smtClean="0">
                <a:solidFill>
                  <a:srgbClr val="FFFF00"/>
                </a:solidFill>
                <a:latin typeface="Times New Roman" pitchFamily="18" charset="0"/>
                <a:cs typeface="Times New Roman" pitchFamily="18" charset="0"/>
              </a:rPr>
              <a:t>Well, I</a:t>
            </a:r>
            <a:r>
              <a:rPr lang="en-US" dirty="0" smtClean="0">
                <a:solidFill>
                  <a:schemeClr val="bg1"/>
                </a:solidFill>
                <a:latin typeface="Times New Roman" pitchFamily="18" charset="0"/>
                <a:cs typeface="Times New Roman" pitchFamily="18" charset="0"/>
              </a:rPr>
              <a:t> want to keep marching.”</a:t>
            </a:r>
            <a:r>
              <a:rPr lang="el-GR" dirty="0" smtClean="0">
                <a:solidFill>
                  <a:schemeClr val="bg1"/>
                </a:solidFill>
                <a:latin typeface="Times New Roman" pitchFamily="18" charset="0"/>
                <a:cs typeface="Times New Roman" pitchFamily="18" charset="0"/>
              </a:rPr>
              <a:t> </a:t>
            </a:r>
            <a:endParaRPr lang="en-US"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852913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382000" cy="5257800"/>
          </a:xfrm>
        </p:spPr>
        <p:txBody>
          <a:bodyPr rtlCol="0">
            <a:normAutofit/>
          </a:bodyPr>
          <a:lstStyle/>
          <a:p>
            <a:pPr marL="0" indent="0">
              <a:buNone/>
              <a:defRPr/>
            </a:pPr>
            <a:r>
              <a:rPr lang="en-US" sz="2800" b="1" dirty="0" smtClean="0">
                <a:solidFill>
                  <a:srgbClr val="FFFF00"/>
                </a:solidFill>
                <a:latin typeface="Times New Roman" pitchFamily="18" charset="0"/>
                <a:cs typeface="Times New Roman" pitchFamily="18" charset="0"/>
              </a:rPr>
              <a:t>Pronouns </a:t>
            </a:r>
          </a:p>
          <a:p>
            <a:pPr>
              <a:defRPr/>
            </a:pPr>
            <a:r>
              <a:rPr lang="en-US" sz="2400" dirty="0" smtClean="0">
                <a:solidFill>
                  <a:schemeClr val="bg1"/>
                </a:solidFill>
                <a:latin typeface="Times New Roman" pitchFamily="18" charset="0"/>
                <a:cs typeface="Times New Roman" pitchFamily="18" charset="0"/>
              </a:rPr>
              <a:t>In Unit 5, you learned the pronoun </a:t>
            </a:r>
            <a:r>
              <a:rPr lang="el-GR" sz="2400" dirty="0">
                <a:solidFill>
                  <a:schemeClr val="bg1"/>
                </a:solidFill>
                <a:latin typeface="Palatino Linotype" pitchFamily="18" charset="0"/>
                <a:cs typeface="Times New Roman" pitchFamily="18" charset="0"/>
              </a:rPr>
              <a:t>αὐτ</a:t>
            </a:r>
            <a:r>
              <a:rPr lang="el-GR" sz="2400" dirty="0">
                <a:solidFill>
                  <a:srgbClr val="FFFF00"/>
                </a:solidFill>
                <a:latin typeface="Palatino Linotype" pitchFamily="18" charset="0"/>
                <a:cs typeface="Times New Roman" pitchFamily="18" charset="0"/>
              </a:rPr>
              <a:t>ός </a:t>
            </a:r>
            <a:r>
              <a:rPr lang="el-GR" sz="2400" dirty="0">
                <a:solidFill>
                  <a:schemeClr val="bg1"/>
                </a:solidFill>
                <a:latin typeface="Palatino Linotype" pitchFamily="18" charset="0"/>
                <a:cs typeface="Times New Roman" pitchFamily="18" charset="0"/>
              </a:rPr>
              <a:t>αὐτ</a:t>
            </a:r>
            <a:r>
              <a:rPr lang="el-GR" sz="2400" dirty="0">
                <a:solidFill>
                  <a:srgbClr val="FFFF00"/>
                </a:solidFill>
                <a:latin typeface="Palatino Linotype" pitchFamily="18" charset="0"/>
                <a:cs typeface="Times New Roman" pitchFamily="18" charset="0"/>
              </a:rPr>
              <a:t>ή </a:t>
            </a:r>
            <a:r>
              <a:rPr lang="el-GR" sz="2400" dirty="0" smtClean="0">
                <a:solidFill>
                  <a:schemeClr val="bg1"/>
                </a:solidFill>
                <a:latin typeface="Palatino Linotype" pitchFamily="18" charset="0"/>
                <a:cs typeface="Times New Roman" pitchFamily="18" charset="0"/>
              </a:rPr>
              <a:t>αὐ</a:t>
            </a:r>
            <a:r>
              <a:rPr lang="el-GR" sz="2400" dirty="0" smtClean="0">
                <a:solidFill>
                  <a:srgbClr val="FFFF00"/>
                </a:solidFill>
                <a:latin typeface="Palatino Linotype" pitchFamily="18" charset="0"/>
                <a:cs typeface="Times New Roman" pitchFamily="18" charset="0"/>
              </a:rPr>
              <a:t>τό</a:t>
            </a:r>
            <a:r>
              <a:rPr lang="en-US" sz="2400" dirty="0" smtClean="0">
                <a:solidFill>
                  <a:schemeClr val="bg1"/>
                </a:solidFill>
                <a:latin typeface="Times New Roman" pitchFamily="18" charset="0"/>
                <a:cs typeface="Times New Roman" pitchFamily="18" charset="0"/>
              </a:rPr>
              <a:t>, which is the Greek equivalent of several English pronouns: </a:t>
            </a:r>
            <a:r>
              <a:rPr lang="en-US" sz="2400" dirty="0" smtClean="0">
                <a:solidFill>
                  <a:srgbClr val="FFFF00"/>
                </a:solidFill>
                <a:latin typeface="Times New Roman" pitchFamily="18" charset="0"/>
                <a:cs typeface="Times New Roman" pitchFamily="18" charset="0"/>
              </a:rPr>
              <a:t>he</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his</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him</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she</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hers</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her</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it</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its</a:t>
            </a:r>
            <a:r>
              <a:rPr lang="en-US" sz="2400" dirty="0" smtClean="0">
                <a:solidFill>
                  <a:schemeClr val="bg1"/>
                </a:solidFill>
                <a:latin typeface="Times New Roman" pitchFamily="18" charset="0"/>
                <a:cs typeface="Times New Roman" pitchFamily="18" charset="0"/>
              </a:rPr>
              <a:t> and </a:t>
            </a:r>
            <a:r>
              <a:rPr lang="en-US" sz="2400" dirty="0" smtClean="0">
                <a:solidFill>
                  <a:srgbClr val="FFFF00"/>
                </a:solidFill>
                <a:latin typeface="Times New Roman" pitchFamily="18" charset="0"/>
                <a:cs typeface="Times New Roman" pitchFamily="18" charset="0"/>
              </a:rPr>
              <a:t>they</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their</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them</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English combines the personal pronoun and the word “self” to form reflexive pronouns: “You love </a:t>
            </a:r>
            <a:r>
              <a:rPr lang="en-US" sz="2400" dirty="0" smtClean="0">
                <a:solidFill>
                  <a:srgbClr val="FFFF00"/>
                </a:solidFill>
                <a:latin typeface="Times New Roman" pitchFamily="18" charset="0"/>
                <a:cs typeface="Times New Roman" pitchFamily="18" charset="0"/>
              </a:rPr>
              <a:t>yourself</a:t>
            </a:r>
            <a:r>
              <a:rPr lang="en-US" sz="2400" dirty="0" smtClean="0">
                <a:solidFill>
                  <a:schemeClr val="bg1"/>
                </a:solidFill>
                <a:latin typeface="Times New Roman" pitchFamily="18" charset="0"/>
                <a:cs typeface="Times New Roman" pitchFamily="18" charset="0"/>
              </a:rPr>
              <a:t>.” “We love </a:t>
            </a:r>
            <a:r>
              <a:rPr lang="en-US" sz="2400" dirty="0" smtClean="0">
                <a:solidFill>
                  <a:srgbClr val="FFFF00"/>
                </a:solidFill>
                <a:latin typeface="Times New Roman" pitchFamily="18" charset="0"/>
                <a:cs typeface="Times New Roman" pitchFamily="18" charset="0"/>
              </a:rPr>
              <a:t>ourselves</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Greek forms reflexive pronouns in much the same way, using the personal pronoun and adding the corresponding form of </a:t>
            </a:r>
            <a:r>
              <a:rPr lang="el-GR" sz="2400" dirty="0">
                <a:solidFill>
                  <a:srgbClr val="FFFF00"/>
                </a:solidFill>
                <a:latin typeface="Palatino Linotype" pitchFamily="18" charset="0"/>
                <a:cs typeface="Times New Roman" pitchFamily="18" charset="0"/>
              </a:rPr>
              <a:t>αὐτός αὐτή </a:t>
            </a:r>
            <a:r>
              <a:rPr lang="el-GR" sz="2400" dirty="0" smtClean="0">
                <a:solidFill>
                  <a:srgbClr val="FFFF00"/>
                </a:solidFill>
                <a:latin typeface="Palatino Linotype" pitchFamily="18" charset="0"/>
                <a:cs typeface="Times New Roman" pitchFamily="18" charset="0"/>
              </a:rPr>
              <a:t>αὐτό</a:t>
            </a:r>
            <a:r>
              <a:rPr lang="en-US" sz="2400" dirty="0" smtClean="0">
                <a:solidFill>
                  <a:schemeClr val="bg1"/>
                </a:solidFill>
                <a:latin typeface="Times New Roman" pitchFamily="18" charset="0"/>
                <a:cs typeface="Times New Roman" pitchFamily="18" charset="0"/>
              </a:rPr>
              <a:t>.</a:t>
            </a:r>
            <a:endParaRPr lang="el-GR" sz="2400" dirty="0">
              <a:solidFill>
                <a:schemeClr val="bg1"/>
              </a:solidFill>
              <a:latin typeface="Times New Roman" pitchFamily="18" charset="0"/>
              <a:cs typeface="Times New Roman" pitchFamily="18" charset="0"/>
            </a:endParaRPr>
          </a:p>
          <a:p>
            <a:pPr marL="400050" lvl="1" indent="0">
              <a:buNone/>
              <a:defRPr/>
            </a:pPr>
            <a:r>
              <a:rPr lang="en-US" sz="2000" dirty="0" smtClean="0">
                <a:solidFill>
                  <a:schemeClr val="bg1"/>
                </a:solidFill>
                <a:latin typeface="Times New Roman" pitchFamily="18" charset="0"/>
                <a:cs typeface="Times New Roman" pitchFamily="18" charset="0"/>
              </a:rPr>
              <a:t>NOTE: Greek does NOT use this combination for emphasis, as English can, e.g., “I will deliver it only to </a:t>
            </a:r>
            <a:r>
              <a:rPr lang="en-US" sz="2000" dirty="0" smtClean="0">
                <a:solidFill>
                  <a:srgbClr val="FFFF00"/>
                </a:solidFill>
                <a:latin typeface="Times New Roman" pitchFamily="18" charset="0"/>
                <a:cs typeface="Times New Roman" pitchFamily="18" charset="0"/>
              </a:rPr>
              <a:t>you yourself</a:t>
            </a:r>
            <a:r>
              <a:rPr lang="en-US" sz="2000" dirty="0" smtClean="0">
                <a:solidFill>
                  <a:schemeClr val="bg1"/>
                </a:solidFill>
                <a:latin typeface="Times New Roman" pitchFamily="18" charset="0"/>
                <a:cs typeface="Times New Roman" pitchFamily="18" charset="0"/>
              </a:rPr>
              <a:t>.” </a:t>
            </a:r>
            <a:endParaRPr lang="el-GR" sz="20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b="1" dirty="0" smtClean="0">
              <a:solidFill>
                <a:schemeClr val="bg1"/>
              </a:solidFill>
            </a:endParaRPr>
          </a:p>
        </p:txBody>
      </p:sp>
      <p:sp>
        <p:nvSpPr>
          <p:cNvPr id="27651" name="Rectangle 3"/>
          <p:cNvSpPr>
            <a:spLocks noGrp="1" noChangeArrowheads="1"/>
          </p:cNvSpPr>
          <p:nvPr>
            <p:ph type="body" idx="1"/>
          </p:nvPr>
        </p:nvSpPr>
        <p:spPr/>
        <p:txBody>
          <a:bodyPr/>
          <a:lstStyle/>
          <a:p>
            <a:pPr marL="0" indent="0">
              <a:buNone/>
              <a:defRPr/>
            </a:pPr>
            <a:r>
              <a:rPr lang="en-US" sz="2800" b="1" dirty="0" smtClean="0">
                <a:solidFill>
                  <a:srgbClr val="FFFF00"/>
                </a:solidFill>
                <a:latin typeface="Times New Roman" pitchFamily="18" charset="0"/>
                <a:cs typeface="Times New Roman" pitchFamily="18" charset="0"/>
              </a:rPr>
              <a:t>Pronouns</a:t>
            </a:r>
            <a:endParaRPr lang="en-US" b="1" dirty="0" smtClean="0">
              <a:solidFill>
                <a:srgbClr val="FFFF00"/>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reflexive 1</a:t>
            </a:r>
            <a:r>
              <a:rPr lang="en-US" sz="2400" baseline="30000" dirty="0" smtClean="0">
                <a:solidFill>
                  <a:schemeClr val="bg1"/>
                </a:solidFill>
                <a:latin typeface="Times New Roman" pitchFamily="18" charset="0"/>
                <a:cs typeface="Times New Roman" pitchFamily="18" charset="0"/>
              </a:rPr>
              <a:t>st</a:t>
            </a:r>
            <a:r>
              <a:rPr lang="en-US" sz="2400" dirty="0" smtClean="0">
                <a:solidFill>
                  <a:schemeClr val="bg1"/>
                </a:solidFill>
                <a:latin typeface="Times New Roman" pitchFamily="18" charset="0"/>
                <a:cs typeface="Times New Roman" pitchFamily="18" charset="0"/>
              </a:rPr>
              <a:t> person pronoun (myself, ourselves): </a:t>
            </a:r>
            <a:endParaRPr lang="en-US" sz="2400" dirty="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Note: Most often Greek combines the singular forms into one word but does not combine them in the plural.</a:t>
            </a:r>
            <a:r>
              <a:rPr lang="en-US" sz="2400" b="1" dirty="0" smtClean="0">
                <a:solidFill>
                  <a:srgbClr val="FFFF00"/>
                </a:solidFill>
                <a:latin typeface="Times New Roman" pitchFamily="18" charset="0"/>
                <a:cs typeface="Times New Roman" pitchFamily="18" charset="0"/>
              </a:rPr>
              <a:t> </a:t>
            </a:r>
            <a:endParaRPr lang="en-US" sz="2400" b="1" dirty="0">
              <a:solidFill>
                <a:srgbClr val="FFFF00"/>
              </a:solidFill>
              <a:latin typeface="Times New Roman" pitchFamily="18" charset="0"/>
              <a:cs typeface="Times New Roman" pitchFamily="18" charset="0"/>
            </a:endParaRPr>
          </a:p>
        </p:txBody>
      </p:sp>
      <p:sp>
        <p:nvSpPr>
          <p:cNvPr id="27652" name="Text Box 4"/>
          <p:cNvSpPr txBox="1">
            <a:spLocks noChangeArrowheads="1"/>
          </p:cNvSpPr>
          <p:nvPr/>
        </p:nvSpPr>
        <p:spPr bwMode="auto">
          <a:xfrm>
            <a:off x="1524000" y="4267200"/>
            <a:ext cx="2239716"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u="sng" dirty="0">
                <a:solidFill>
                  <a:schemeClr val="bg1"/>
                </a:solidFill>
                <a:cs typeface="Times New Roman" pitchFamily="18" charset="0"/>
              </a:rPr>
              <a:t>singular</a:t>
            </a:r>
          </a:p>
          <a:p>
            <a:pPr eaLnBrk="1" hangingPunct="1"/>
            <a:r>
              <a:rPr lang="en-US" dirty="0" smtClean="0">
                <a:solidFill>
                  <a:schemeClr val="bg1"/>
                </a:solidFill>
                <a:cs typeface="Times New Roman" pitchFamily="18" charset="0"/>
              </a:rPr>
              <a:t>(no nominative)</a:t>
            </a:r>
            <a:endParaRPr lang="en-US" b="1" dirty="0">
              <a:solidFill>
                <a:schemeClr val="bg1"/>
              </a:solidFill>
              <a:cs typeface="Times New Roman" pitchFamily="18" charset="0"/>
            </a:endParaRPr>
          </a:p>
          <a:p>
            <a:pPr eaLnBrk="1" hangingPunct="1"/>
            <a:r>
              <a:rPr lang="el-GR" dirty="0" smtClean="0">
                <a:solidFill>
                  <a:schemeClr val="bg1"/>
                </a:solidFill>
                <a:latin typeface="Palatino Linotype" pitchFamily="18" charset="0"/>
              </a:rPr>
              <a:t>ἐμ</a:t>
            </a:r>
            <a:r>
              <a:rPr lang="el-GR" b="1" dirty="0" smtClean="0">
                <a:solidFill>
                  <a:srgbClr val="FFFF00"/>
                </a:solidFill>
                <a:latin typeface="Palatino Linotype" pitchFamily="18" charset="0"/>
              </a:rPr>
              <a:t>αυτοῦ</a:t>
            </a:r>
            <a:endParaRPr lang="en-US" b="1" dirty="0">
              <a:solidFill>
                <a:schemeClr val="bg1"/>
              </a:solidFill>
              <a:latin typeface="Palatino Linotype" pitchFamily="18" charset="0"/>
            </a:endParaRPr>
          </a:p>
          <a:p>
            <a:pPr eaLnBrk="1" hangingPunct="1"/>
            <a:r>
              <a:rPr lang="el-GR" dirty="0" smtClean="0">
                <a:solidFill>
                  <a:schemeClr val="bg1"/>
                </a:solidFill>
                <a:latin typeface="Palatino Linotype" pitchFamily="18" charset="0"/>
              </a:rPr>
              <a:t>ἐμ</a:t>
            </a:r>
            <a:r>
              <a:rPr lang="el-GR" b="1" dirty="0" smtClean="0">
                <a:solidFill>
                  <a:srgbClr val="FFFF00"/>
                </a:solidFill>
                <a:latin typeface="Palatino Linotype" pitchFamily="18" charset="0"/>
              </a:rPr>
              <a:t>αυ</a:t>
            </a:r>
            <a:r>
              <a:rPr lang="el-GR" b="1" dirty="0" smtClean="0">
                <a:solidFill>
                  <a:srgbClr val="FFFF00"/>
                </a:solidFill>
                <a:latin typeface="Palatino Linotype" pitchFamily="18" charset="0"/>
                <a:cs typeface="Times New Roman" pitchFamily="18" charset="0"/>
              </a:rPr>
              <a:t>τῷ</a:t>
            </a:r>
            <a:r>
              <a:rPr lang="el-GR" b="1" dirty="0" smtClean="0">
                <a:solidFill>
                  <a:schemeClr val="bg1"/>
                </a:solidFill>
                <a:latin typeface="Palatino Linotype" pitchFamily="18" charset="0"/>
                <a:cs typeface="Times New Roman" pitchFamily="18" charset="0"/>
              </a:rPr>
              <a:t>/</a:t>
            </a:r>
            <a:r>
              <a:rPr lang="el-GR" b="1" dirty="0" smtClean="0">
                <a:solidFill>
                  <a:srgbClr val="FFFF00"/>
                </a:solidFill>
                <a:latin typeface="Palatino Linotype" pitchFamily="18" charset="0"/>
                <a:cs typeface="Times New Roman" pitchFamily="18" charset="0"/>
              </a:rPr>
              <a:t>ῇ</a:t>
            </a:r>
            <a:r>
              <a:rPr lang="el-GR" dirty="0" smtClean="0">
                <a:solidFill>
                  <a:srgbClr val="FFFF00"/>
                </a:solidFill>
                <a:latin typeface="Palatino Linotype" pitchFamily="18" charset="0"/>
                <a:cs typeface="Times New Roman" pitchFamily="18" charset="0"/>
              </a:rPr>
              <a:t> </a:t>
            </a:r>
            <a:endParaRPr lang="en-US" dirty="0">
              <a:solidFill>
                <a:srgbClr val="FFFF00"/>
              </a:solidFill>
              <a:latin typeface="Palatino Linotype" pitchFamily="18" charset="0"/>
            </a:endParaRPr>
          </a:p>
          <a:p>
            <a:pPr eaLnBrk="1" hangingPunct="1"/>
            <a:r>
              <a:rPr lang="el-GR" dirty="0" smtClean="0">
                <a:solidFill>
                  <a:schemeClr val="bg1"/>
                </a:solidFill>
                <a:latin typeface="Palatino Linotype" pitchFamily="18" charset="0"/>
              </a:rPr>
              <a:t>ἐμ</a:t>
            </a:r>
            <a:r>
              <a:rPr lang="el-GR" b="1" dirty="0" smtClean="0">
                <a:solidFill>
                  <a:srgbClr val="FFFF00"/>
                </a:solidFill>
                <a:latin typeface="Palatino Linotype" pitchFamily="18" charset="0"/>
                <a:cs typeface="Times New Roman" pitchFamily="18" charset="0"/>
              </a:rPr>
              <a:t>αυτόν</a:t>
            </a:r>
            <a:r>
              <a:rPr lang="el-GR" b="1" dirty="0">
                <a:solidFill>
                  <a:schemeClr val="bg1"/>
                </a:solidFill>
                <a:latin typeface="Palatino Linotype" pitchFamily="18" charset="0"/>
                <a:cs typeface="Times New Roman" pitchFamily="18" charset="0"/>
              </a:rPr>
              <a:t>/</a:t>
            </a:r>
            <a:r>
              <a:rPr lang="el-GR" b="1" dirty="0" smtClean="0">
                <a:solidFill>
                  <a:srgbClr val="FFFF00"/>
                </a:solidFill>
                <a:latin typeface="Palatino Linotype" pitchFamily="18" charset="0"/>
                <a:cs typeface="Times New Roman" pitchFamily="18" charset="0"/>
              </a:rPr>
              <a:t>ήν</a:t>
            </a:r>
            <a:r>
              <a:rPr lang="el-GR" dirty="0" smtClean="0">
                <a:solidFill>
                  <a:srgbClr val="FFFF00"/>
                </a:solidFill>
                <a:latin typeface="Palatino Linotype" pitchFamily="18" charset="0"/>
                <a:cs typeface="Times New Roman" pitchFamily="18" charset="0"/>
              </a:rPr>
              <a:t> </a:t>
            </a:r>
            <a:endParaRPr lang="en-US" b="1" dirty="0">
              <a:solidFill>
                <a:srgbClr val="FFFF00"/>
              </a:solidFill>
              <a:latin typeface="Palatino Linotype" pitchFamily="18" charset="0"/>
            </a:endParaRPr>
          </a:p>
        </p:txBody>
      </p:sp>
      <p:sp>
        <p:nvSpPr>
          <p:cNvPr id="27653" name="Text Box 5"/>
          <p:cNvSpPr txBox="1">
            <a:spLocks noChangeArrowheads="1"/>
          </p:cNvSpPr>
          <p:nvPr/>
        </p:nvSpPr>
        <p:spPr bwMode="auto">
          <a:xfrm>
            <a:off x="5562600" y="4267200"/>
            <a:ext cx="3134191"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u="sng" dirty="0">
                <a:solidFill>
                  <a:schemeClr val="bg1"/>
                </a:solidFill>
                <a:latin typeface="Palatino Linotype" pitchFamily="18" charset="0"/>
              </a:rPr>
              <a:t>plural</a:t>
            </a:r>
          </a:p>
          <a:p>
            <a:pPr eaLnBrk="1" hangingPunct="1"/>
            <a:r>
              <a:rPr lang="en-US" dirty="0">
                <a:solidFill>
                  <a:schemeClr val="bg1"/>
                </a:solidFill>
                <a:cs typeface="Times New Roman" pitchFamily="18" charset="0"/>
              </a:rPr>
              <a:t>(no nominative</a:t>
            </a:r>
            <a:r>
              <a:rPr lang="en-US" dirty="0" smtClean="0">
                <a:solidFill>
                  <a:schemeClr val="bg1"/>
                </a:solidFill>
                <a:cs typeface="Times New Roman" pitchFamily="18" charset="0"/>
              </a:rPr>
              <a:t>)</a:t>
            </a:r>
            <a:endParaRPr lang="en-US" b="1" dirty="0">
              <a:solidFill>
                <a:schemeClr val="bg1"/>
              </a:solidFill>
              <a:latin typeface="Palatino Linotype" pitchFamily="18" charset="0"/>
            </a:endParaRPr>
          </a:p>
          <a:p>
            <a:pPr eaLnBrk="1" hangingPunct="1"/>
            <a:r>
              <a:rPr lang="el-GR" dirty="0" smtClean="0">
                <a:solidFill>
                  <a:schemeClr val="bg1"/>
                </a:solidFill>
                <a:latin typeface="Palatino Linotype" pitchFamily="18" charset="0"/>
              </a:rPr>
              <a:t>ἡμ</a:t>
            </a:r>
            <a:r>
              <a:rPr lang="el-GR" b="1" dirty="0" smtClean="0">
                <a:solidFill>
                  <a:schemeClr val="bg1"/>
                </a:solidFill>
                <a:latin typeface="Palatino Linotype" pitchFamily="18" charset="0"/>
              </a:rPr>
              <a:t>ῶν</a:t>
            </a:r>
            <a:r>
              <a:rPr lang="el-GR" b="1" dirty="0" smtClean="0">
                <a:solidFill>
                  <a:srgbClr val="FFFF00"/>
                </a:solidFill>
                <a:latin typeface="Palatino Linotype" pitchFamily="18" charset="0"/>
              </a:rPr>
              <a:t> </a:t>
            </a:r>
            <a:r>
              <a:rPr lang="el-GR" dirty="0">
                <a:solidFill>
                  <a:srgbClr val="FFFF00"/>
                </a:solidFill>
                <a:latin typeface="Palatino Linotype" pitchFamily="18" charset="0"/>
                <a:cs typeface="Times New Roman" pitchFamily="18" charset="0"/>
              </a:rPr>
              <a:t>αὐτῶν </a:t>
            </a:r>
            <a:endParaRPr lang="en-US" b="1" dirty="0">
              <a:solidFill>
                <a:srgbClr val="FFFF00"/>
              </a:solidFill>
              <a:latin typeface="Palatino Linotype" pitchFamily="18" charset="0"/>
            </a:endParaRPr>
          </a:p>
          <a:p>
            <a:pPr eaLnBrk="1" hangingPunct="1"/>
            <a:r>
              <a:rPr lang="el-GR" dirty="0" smtClean="0">
                <a:solidFill>
                  <a:schemeClr val="bg1"/>
                </a:solidFill>
                <a:latin typeface="Palatino Linotype" pitchFamily="18" charset="0"/>
              </a:rPr>
              <a:t>ἡμ</a:t>
            </a:r>
            <a:r>
              <a:rPr lang="el-GR" b="1" dirty="0" smtClean="0">
                <a:solidFill>
                  <a:schemeClr val="bg1"/>
                </a:solidFill>
                <a:latin typeface="Palatino Linotype" pitchFamily="18" charset="0"/>
              </a:rPr>
              <a:t>ῖν</a:t>
            </a:r>
            <a:r>
              <a:rPr lang="el-GR" dirty="0">
                <a:solidFill>
                  <a:schemeClr val="bg1"/>
                </a:solidFill>
                <a:latin typeface="Palatino Linotype" pitchFamily="18" charset="0"/>
                <a:cs typeface="Times New Roman" pitchFamily="18" charset="0"/>
              </a:rPr>
              <a:t> </a:t>
            </a:r>
            <a:r>
              <a:rPr lang="el-GR" dirty="0" smtClean="0">
                <a:solidFill>
                  <a:srgbClr val="FFFF00"/>
                </a:solidFill>
                <a:latin typeface="Palatino Linotype" pitchFamily="18" charset="0"/>
                <a:cs typeface="Times New Roman" pitchFamily="18" charset="0"/>
              </a:rPr>
              <a:t>αὐτοῖς</a:t>
            </a:r>
            <a:r>
              <a:rPr lang="el-GR" b="1" dirty="0">
                <a:solidFill>
                  <a:schemeClr val="bg1"/>
                </a:solidFill>
                <a:latin typeface="Palatino Linotype" pitchFamily="18" charset="0"/>
                <a:cs typeface="Times New Roman" pitchFamily="18" charset="0"/>
              </a:rPr>
              <a:t>/</a:t>
            </a:r>
            <a:r>
              <a:rPr lang="el-GR" dirty="0" smtClean="0">
                <a:solidFill>
                  <a:srgbClr val="FFFF00"/>
                </a:solidFill>
                <a:latin typeface="Palatino Linotype" pitchFamily="18" charset="0"/>
                <a:cs typeface="Times New Roman" pitchFamily="18" charset="0"/>
              </a:rPr>
              <a:t>αὐταῖς </a:t>
            </a:r>
            <a:endParaRPr lang="en-US" b="1" dirty="0">
              <a:solidFill>
                <a:srgbClr val="FFFF00"/>
              </a:solidFill>
              <a:latin typeface="Palatino Linotype" pitchFamily="18" charset="0"/>
            </a:endParaRPr>
          </a:p>
          <a:p>
            <a:pPr eaLnBrk="1" hangingPunct="1"/>
            <a:r>
              <a:rPr lang="el-GR" dirty="0">
                <a:solidFill>
                  <a:schemeClr val="bg1"/>
                </a:solidFill>
                <a:latin typeface="Palatino Linotype" pitchFamily="18" charset="0"/>
              </a:rPr>
              <a:t>ἡμ</a:t>
            </a:r>
            <a:r>
              <a:rPr lang="el-GR" b="1" dirty="0">
                <a:solidFill>
                  <a:schemeClr val="bg1"/>
                </a:solidFill>
                <a:latin typeface="Palatino Linotype" pitchFamily="18" charset="0"/>
              </a:rPr>
              <a:t>ᾶς</a:t>
            </a:r>
            <a:r>
              <a:rPr lang="en-US" b="1" dirty="0">
                <a:solidFill>
                  <a:schemeClr val="bg1"/>
                </a:solidFill>
                <a:latin typeface="Palatino Linotype" pitchFamily="18" charset="0"/>
              </a:rPr>
              <a:t> </a:t>
            </a:r>
            <a:r>
              <a:rPr lang="el-GR" dirty="0" smtClean="0">
                <a:solidFill>
                  <a:srgbClr val="FFFF00"/>
                </a:solidFill>
                <a:latin typeface="Palatino Linotype" pitchFamily="18" charset="0"/>
                <a:cs typeface="Times New Roman" pitchFamily="18" charset="0"/>
              </a:rPr>
              <a:t>αὐτούς</a:t>
            </a:r>
            <a:r>
              <a:rPr lang="el-GR" b="1" dirty="0" smtClean="0">
                <a:solidFill>
                  <a:schemeClr val="bg1"/>
                </a:solidFill>
                <a:latin typeface="Palatino Linotype" pitchFamily="18" charset="0"/>
                <a:cs typeface="Times New Roman" pitchFamily="18" charset="0"/>
              </a:rPr>
              <a:t>/</a:t>
            </a:r>
            <a:r>
              <a:rPr lang="el-GR" dirty="0" smtClean="0">
                <a:solidFill>
                  <a:srgbClr val="FFFF00"/>
                </a:solidFill>
                <a:latin typeface="Palatino Linotype" pitchFamily="18" charset="0"/>
                <a:cs typeface="Times New Roman" pitchFamily="18" charset="0"/>
              </a:rPr>
              <a:t>αὐτάς </a:t>
            </a:r>
            <a:endParaRPr lang="en-US" dirty="0">
              <a:solidFill>
                <a:schemeClr val="bg1"/>
              </a:solidFill>
              <a:latin typeface="Palatino Linotype" pitchFamily="18" charset="0"/>
            </a:endParaRPr>
          </a:p>
        </p:txBody>
      </p:sp>
    </p:spTree>
    <p:extLst>
      <p:ext uri="{BB962C8B-B14F-4D97-AF65-F5344CB8AC3E}">
        <p14:creationId xmlns:p14="http://schemas.microsoft.com/office/powerpoint/2010/main" val="2191753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b="1" dirty="0" smtClean="0">
              <a:solidFill>
                <a:schemeClr val="bg1"/>
              </a:solidFill>
            </a:endParaRPr>
          </a:p>
        </p:txBody>
      </p:sp>
      <p:sp>
        <p:nvSpPr>
          <p:cNvPr id="27651" name="Rectangle 3"/>
          <p:cNvSpPr>
            <a:spLocks noGrp="1" noChangeArrowheads="1"/>
          </p:cNvSpPr>
          <p:nvPr>
            <p:ph type="body" idx="1"/>
          </p:nvPr>
        </p:nvSpPr>
        <p:spPr/>
        <p:txBody>
          <a:bodyPr/>
          <a:lstStyle/>
          <a:p>
            <a:pPr marL="0" indent="0">
              <a:buNone/>
              <a:defRPr/>
            </a:pPr>
            <a:r>
              <a:rPr lang="en-US" sz="2800" b="1" dirty="0" smtClean="0">
                <a:solidFill>
                  <a:srgbClr val="FFFF00"/>
                </a:solidFill>
                <a:latin typeface="Times New Roman" pitchFamily="18" charset="0"/>
                <a:cs typeface="Times New Roman" pitchFamily="18" charset="0"/>
              </a:rPr>
              <a:t>Pronouns</a:t>
            </a:r>
            <a:endParaRPr lang="en-US" b="1" dirty="0" smtClean="0">
              <a:solidFill>
                <a:srgbClr val="FFFF00"/>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reflexive 2</a:t>
            </a:r>
            <a:r>
              <a:rPr lang="en-US" sz="2400" baseline="30000" dirty="0" smtClean="0">
                <a:solidFill>
                  <a:schemeClr val="bg1"/>
                </a:solidFill>
                <a:latin typeface="Times New Roman" pitchFamily="18" charset="0"/>
                <a:cs typeface="Times New Roman" pitchFamily="18" charset="0"/>
              </a:rPr>
              <a:t>nd</a:t>
            </a:r>
            <a:r>
              <a:rPr lang="en-US" sz="2400" dirty="0" smtClean="0">
                <a:solidFill>
                  <a:schemeClr val="bg1"/>
                </a:solidFill>
                <a:latin typeface="Times New Roman" pitchFamily="18" charset="0"/>
                <a:cs typeface="Times New Roman" pitchFamily="18" charset="0"/>
              </a:rPr>
              <a:t> person pronouns (yourself, yourselves): </a:t>
            </a:r>
            <a:endParaRPr lang="en-US" sz="2400" dirty="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Note: Most often Greek combines the singular forms into one word but does not combine them in the plural.</a:t>
            </a:r>
            <a:r>
              <a:rPr lang="en-US" sz="2400" b="1" dirty="0" smtClean="0">
                <a:solidFill>
                  <a:srgbClr val="FFFF00"/>
                </a:solidFill>
                <a:latin typeface="Times New Roman" pitchFamily="18" charset="0"/>
                <a:cs typeface="Times New Roman" pitchFamily="18" charset="0"/>
              </a:rPr>
              <a:t> </a:t>
            </a:r>
            <a:endParaRPr lang="en-US" sz="2400" b="1" dirty="0">
              <a:solidFill>
                <a:srgbClr val="FFFF00"/>
              </a:solidFill>
              <a:latin typeface="Times New Roman" pitchFamily="18" charset="0"/>
              <a:cs typeface="Times New Roman" pitchFamily="18" charset="0"/>
            </a:endParaRPr>
          </a:p>
        </p:txBody>
      </p:sp>
      <p:sp>
        <p:nvSpPr>
          <p:cNvPr id="27652" name="Text Box 4"/>
          <p:cNvSpPr txBox="1">
            <a:spLocks noChangeArrowheads="1"/>
          </p:cNvSpPr>
          <p:nvPr/>
        </p:nvSpPr>
        <p:spPr bwMode="auto">
          <a:xfrm>
            <a:off x="1524000" y="4267200"/>
            <a:ext cx="2186817"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u="sng" dirty="0">
                <a:solidFill>
                  <a:schemeClr val="bg1"/>
                </a:solidFill>
                <a:cs typeface="Times New Roman" pitchFamily="18" charset="0"/>
              </a:rPr>
              <a:t>singular</a:t>
            </a:r>
          </a:p>
          <a:p>
            <a:pPr eaLnBrk="1" hangingPunct="1"/>
            <a:r>
              <a:rPr lang="en-US" dirty="0" smtClean="0">
                <a:solidFill>
                  <a:schemeClr val="bg1"/>
                </a:solidFill>
                <a:cs typeface="Times New Roman" pitchFamily="18" charset="0"/>
              </a:rPr>
              <a:t>(no nominative)</a:t>
            </a:r>
            <a:endParaRPr lang="en-US" b="1" dirty="0">
              <a:solidFill>
                <a:schemeClr val="bg1"/>
              </a:solidFill>
              <a:cs typeface="Times New Roman" pitchFamily="18" charset="0"/>
            </a:endParaRPr>
          </a:p>
          <a:p>
            <a:pPr eaLnBrk="1" hangingPunct="1"/>
            <a:r>
              <a:rPr lang="el-GR" dirty="0" smtClean="0">
                <a:solidFill>
                  <a:schemeClr val="bg1"/>
                </a:solidFill>
                <a:latin typeface="Palatino Linotype" pitchFamily="18" charset="0"/>
              </a:rPr>
              <a:t>σε</a:t>
            </a:r>
            <a:r>
              <a:rPr lang="el-GR" b="1" dirty="0" smtClean="0">
                <a:solidFill>
                  <a:srgbClr val="FFFF00"/>
                </a:solidFill>
                <a:latin typeface="Palatino Linotype" pitchFamily="18" charset="0"/>
              </a:rPr>
              <a:t>αυτοῦ</a:t>
            </a:r>
            <a:endParaRPr lang="en-US" b="1" dirty="0">
              <a:solidFill>
                <a:schemeClr val="bg1"/>
              </a:solidFill>
              <a:latin typeface="Palatino Linotype" pitchFamily="18" charset="0"/>
            </a:endParaRPr>
          </a:p>
          <a:p>
            <a:pPr eaLnBrk="1" hangingPunct="1"/>
            <a:r>
              <a:rPr lang="el-GR" dirty="0" smtClean="0">
                <a:solidFill>
                  <a:schemeClr val="bg1"/>
                </a:solidFill>
                <a:latin typeface="Palatino Linotype" pitchFamily="18" charset="0"/>
              </a:rPr>
              <a:t>σε</a:t>
            </a:r>
            <a:r>
              <a:rPr lang="el-GR" b="1" dirty="0" smtClean="0">
                <a:solidFill>
                  <a:srgbClr val="FFFF00"/>
                </a:solidFill>
                <a:latin typeface="Palatino Linotype" pitchFamily="18" charset="0"/>
              </a:rPr>
              <a:t>αυ</a:t>
            </a:r>
            <a:r>
              <a:rPr lang="el-GR" b="1" dirty="0" smtClean="0">
                <a:solidFill>
                  <a:srgbClr val="FFFF00"/>
                </a:solidFill>
                <a:latin typeface="Palatino Linotype" pitchFamily="18" charset="0"/>
                <a:cs typeface="Times New Roman" pitchFamily="18" charset="0"/>
              </a:rPr>
              <a:t>τῷ</a:t>
            </a:r>
            <a:r>
              <a:rPr lang="el-GR" b="1" dirty="0" smtClean="0">
                <a:solidFill>
                  <a:schemeClr val="bg1"/>
                </a:solidFill>
                <a:latin typeface="Palatino Linotype" pitchFamily="18" charset="0"/>
                <a:cs typeface="Times New Roman" pitchFamily="18" charset="0"/>
              </a:rPr>
              <a:t>/</a:t>
            </a:r>
            <a:r>
              <a:rPr lang="el-GR" b="1" dirty="0" smtClean="0">
                <a:solidFill>
                  <a:srgbClr val="FFFF00"/>
                </a:solidFill>
                <a:latin typeface="Palatino Linotype" pitchFamily="18" charset="0"/>
                <a:cs typeface="Times New Roman" pitchFamily="18" charset="0"/>
              </a:rPr>
              <a:t>ῇ</a:t>
            </a:r>
            <a:r>
              <a:rPr lang="el-GR" dirty="0" smtClean="0">
                <a:solidFill>
                  <a:srgbClr val="FFFF00"/>
                </a:solidFill>
                <a:latin typeface="Palatino Linotype" pitchFamily="18" charset="0"/>
                <a:cs typeface="Times New Roman" pitchFamily="18" charset="0"/>
              </a:rPr>
              <a:t> </a:t>
            </a:r>
            <a:endParaRPr lang="en-US" dirty="0">
              <a:solidFill>
                <a:srgbClr val="FFFF00"/>
              </a:solidFill>
              <a:latin typeface="Palatino Linotype" pitchFamily="18" charset="0"/>
            </a:endParaRPr>
          </a:p>
          <a:p>
            <a:pPr eaLnBrk="1" hangingPunct="1"/>
            <a:r>
              <a:rPr lang="el-GR" dirty="0" smtClean="0">
                <a:solidFill>
                  <a:schemeClr val="bg1"/>
                </a:solidFill>
                <a:latin typeface="Palatino Linotype" pitchFamily="18" charset="0"/>
              </a:rPr>
              <a:t>σε</a:t>
            </a:r>
            <a:r>
              <a:rPr lang="el-GR" b="1" dirty="0" smtClean="0">
                <a:solidFill>
                  <a:srgbClr val="FFFF00"/>
                </a:solidFill>
                <a:latin typeface="Palatino Linotype" pitchFamily="18" charset="0"/>
                <a:cs typeface="Times New Roman" pitchFamily="18" charset="0"/>
              </a:rPr>
              <a:t>αυτόν</a:t>
            </a:r>
            <a:r>
              <a:rPr lang="el-GR" b="1" dirty="0" smtClean="0">
                <a:solidFill>
                  <a:schemeClr val="bg1"/>
                </a:solidFill>
                <a:latin typeface="Palatino Linotype" pitchFamily="18" charset="0"/>
                <a:cs typeface="Times New Roman" pitchFamily="18" charset="0"/>
              </a:rPr>
              <a:t>/</a:t>
            </a:r>
            <a:r>
              <a:rPr lang="el-GR" b="1" dirty="0" smtClean="0">
                <a:solidFill>
                  <a:srgbClr val="FFFF00"/>
                </a:solidFill>
                <a:latin typeface="Palatino Linotype" pitchFamily="18" charset="0"/>
                <a:cs typeface="Times New Roman" pitchFamily="18" charset="0"/>
              </a:rPr>
              <a:t>ήν</a:t>
            </a:r>
            <a:r>
              <a:rPr lang="el-GR" dirty="0" smtClean="0">
                <a:solidFill>
                  <a:srgbClr val="FFFF00"/>
                </a:solidFill>
                <a:latin typeface="Palatino Linotype" pitchFamily="18" charset="0"/>
                <a:cs typeface="Times New Roman" pitchFamily="18" charset="0"/>
              </a:rPr>
              <a:t> </a:t>
            </a:r>
            <a:endParaRPr lang="en-US" b="1" dirty="0">
              <a:solidFill>
                <a:srgbClr val="FFFF00"/>
              </a:solidFill>
              <a:latin typeface="Palatino Linotype" pitchFamily="18" charset="0"/>
            </a:endParaRPr>
          </a:p>
        </p:txBody>
      </p:sp>
      <p:sp>
        <p:nvSpPr>
          <p:cNvPr id="27653" name="Text Box 5"/>
          <p:cNvSpPr txBox="1">
            <a:spLocks noChangeArrowheads="1"/>
          </p:cNvSpPr>
          <p:nvPr/>
        </p:nvSpPr>
        <p:spPr bwMode="auto">
          <a:xfrm>
            <a:off x="5562600" y="4267200"/>
            <a:ext cx="3050835"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u="sng" dirty="0">
                <a:solidFill>
                  <a:schemeClr val="bg1"/>
                </a:solidFill>
                <a:latin typeface="Palatino Linotype" pitchFamily="18" charset="0"/>
              </a:rPr>
              <a:t>plural</a:t>
            </a:r>
          </a:p>
          <a:p>
            <a:pPr eaLnBrk="1" hangingPunct="1"/>
            <a:r>
              <a:rPr lang="en-US" dirty="0">
                <a:solidFill>
                  <a:schemeClr val="bg1"/>
                </a:solidFill>
                <a:cs typeface="Times New Roman" pitchFamily="18" charset="0"/>
              </a:rPr>
              <a:t>(no nominative</a:t>
            </a:r>
            <a:r>
              <a:rPr lang="en-US" dirty="0" smtClean="0">
                <a:solidFill>
                  <a:schemeClr val="bg1"/>
                </a:solidFill>
                <a:cs typeface="Times New Roman" pitchFamily="18" charset="0"/>
              </a:rPr>
              <a:t>)</a:t>
            </a:r>
            <a:endParaRPr lang="en-US" b="1" dirty="0">
              <a:solidFill>
                <a:schemeClr val="bg1"/>
              </a:solidFill>
              <a:latin typeface="Palatino Linotype" pitchFamily="18" charset="0"/>
            </a:endParaRPr>
          </a:p>
          <a:p>
            <a:pPr eaLnBrk="1" hangingPunct="1"/>
            <a:r>
              <a:rPr lang="el-GR" dirty="0" smtClean="0">
                <a:solidFill>
                  <a:schemeClr val="bg1"/>
                </a:solidFill>
                <a:latin typeface="Palatino Linotype" pitchFamily="18" charset="0"/>
              </a:rPr>
              <a:t>ὑμ</a:t>
            </a:r>
            <a:r>
              <a:rPr lang="el-GR" b="1" dirty="0" smtClean="0">
                <a:solidFill>
                  <a:schemeClr val="bg1"/>
                </a:solidFill>
                <a:latin typeface="Palatino Linotype" pitchFamily="18" charset="0"/>
              </a:rPr>
              <a:t>ῶν</a:t>
            </a:r>
            <a:r>
              <a:rPr lang="el-GR" b="1" dirty="0" smtClean="0">
                <a:solidFill>
                  <a:srgbClr val="FFFF00"/>
                </a:solidFill>
                <a:latin typeface="Palatino Linotype" pitchFamily="18" charset="0"/>
              </a:rPr>
              <a:t> </a:t>
            </a:r>
            <a:r>
              <a:rPr lang="el-GR" dirty="0">
                <a:solidFill>
                  <a:srgbClr val="FFFF00"/>
                </a:solidFill>
                <a:latin typeface="Palatino Linotype" pitchFamily="18" charset="0"/>
                <a:cs typeface="Times New Roman" pitchFamily="18" charset="0"/>
              </a:rPr>
              <a:t>αὐτῶν </a:t>
            </a:r>
            <a:endParaRPr lang="en-US" b="1" dirty="0">
              <a:solidFill>
                <a:schemeClr val="bg1"/>
              </a:solidFill>
              <a:latin typeface="Palatino Linotype" pitchFamily="18" charset="0"/>
            </a:endParaRPr>
          </a:p>
          <a:p>
            <a:pPr eaLnBrk="1" hangingPunct="1"/>
            <a:r>
              <a:rPr lang="el-GR" dirty="0" smtClean="0">
                <a:solidFill>
                  <a:schemeClr val="bg1"/>
                </a:solidFill>
                <a:latin typeface="Palatino Linotype" pitchFamily="18" charset="0"/>
              </a:rPr>
              <a:t>ὑμ</a:t>
            </a:r>
            <a:r>
              <a:rPr lang="el-GR" b="1" dirty="0" smtClean="0">
                <a:solidFill>
                  <a:schemeClr val="bg1"/>
                </a:solidFill>
                <a:latin typeface="Palatino Linotype" pitchFamily="18" charset="0"/>
              </a:rPr>
              <a:t>ῖν</a:t>
            </a:r>
            <a:r>
              <a:rPr lang="el-GR" dirty="0" smtClean="0">
                <a:solidFill>
                  <a:schemeClr val="bg1"/>
                </a:solidFill>
                <a:latin typeface="Palatino Linotype" pitchFamily="18" charset="0"/>
                <a:cs typeface="Times New Roman" pitchFamily="18" charset="0"/>
              </a:rPr>
              <a:t> </a:t>
            </a:r>
            <a:r>
              <a:rPr lang="el-GR" dirty="0" smtClean="0">
                <a:solidFill>
                  <a:srgbClr val="FFFF00"/>
                </a:solidFill>
                <a:latin typeface="Palatino Linotype" pitchFamily="18" charset="0"/>
                <a:cs typeface="Times New Roman" pitchFamily="18" charset="0"/>
              </a:rPr>
              <a:t>αὐτοῖς</a:t>
            </a:r>
            <a:r>
              <a:rPr lang="el-GR" b="1" dirty="0">
                <a:solidFill>
                  <a:schemeClr val="bg1"/>
                </a:solidFill>
                <a:latin typeface="Palatino Linotype" pitchFamily="18" charset="0"/>
                <a:cs typeface="Times New Roman" pitchFamily="18" charset="0"/>
              </a:rPr>
              <a:t>/</a:t>
            </a:r>
            <a:r>
              <a:rPr lang="el-GR" dirty="0" smtClean="0">
                <a:solidFill>
                  <a:srgbClr val="FFFF00"/>
                </a:solidFill>
                <a:latin typeface="Palatino Linotype" pitchFamily="18" charset="0"/>
                <a:cs typeface="Times New Roman" pitchFamily="18" charset="0"/>
              </a:rPr>
              <a:t>αὐταῖς </a:t>
            </a:r>
            <a:endParaRPr lang="en-US" b="1" dirty="0">
              <a:solidFill>
                <a:srgbClr val="FFFF00"/>
              </a:solidFill>
              <a:latin typeface="Palatino Linotype" pitchFamily="18" charset="0"/>
            </a:endParaRPr>
          </a:p>
          <a:p>
            <a:pPr eaLnBrk="1" hangingPunct="1"/>
            <a:r>
              <a:rPr lang="el-GR" dirty="0" smtClean="0">
                <a:solidFill>
                  <a:schemeClr val="bg1"/>
                </a:solidFill>
                <a:latin typeface="Palatino Linotype" pitchFamily="18" charset="0"/>
              </a:rPr>
              <a:t>ὑμ</a:t>
            </a:r>
            <a:r>
              <a:rPr lang="el-GR" b="1" dirty="0" smtClean="0">
                <a:solidFill>
                  <a:schemeClr val="bg1"/>
                </a:solidFill>
                <a:latin typeface="Palatino Linotype" pitchFamily="18" charset="0"/>
              </a:rPr>
              <a:t>ᾶς</a:t>
            </a:r>
            <a:r>
              <a:rPr lang="en-US" b="1" dirty="0" smtClean="0">
                <a:solidFill>
                  <a:schemeClr val="bg1"/>
                </a:solidFill>
                <a:latin typeface="Palatino Linotype" pitchFamily="18" charset="0"/>
              </a:rPr>
              <a:t> </a:t>
            </a:r>
            <a:r>
              <a:rPr lang="el-GR" dirty="0" smtClean="0">
                <a:solidFill>
                  <a:srgbClr val="FFFF00"/>
                </a:solidFill>
                <a:latin typeface="Palatino Linotype" pitchFamily="18" charset="0"/>
                <a:cs typeface="Times New Roman" pitchFamily="18" charset="0"/>
              </a:rPr>
              <a:t>αὐτούς</a:t>
            </a:r>
            <a:r>
              <a:rPr lang="el-GR" b="1" dirty="0" smtClean="0">
                <a:solidFill>
                  <a:schemeClr val="bg1"/>
                </a:solidFill>
                <a:latin typeface="Palatino Linotype" pitchFamily="18" charset="0"/>
                <a:cs typeface="Times New Roman" pitchFamily="18" charset="0"/>
              </a:rPr>
              <a:t>/</a:t>
            </a:r>
            <a:r>
              <a:rPr lang="el-GR" dirty="0" smtClean="0">
                <a:solidFill>
                  <a:srgbClr val="FFFF00"/>
                </a:solidFill>
                <a:latin typeface="Palatino Linotype" pitchFamily="18" charset="0"/>
                <a:cs typeface="Times New Roman" pitchFamily="18" charset="0"/>
              </a:rPr>
              <a:t>αὐτάς </a:t>
            </a:r>
            <a:endParaRPr lang="en-US" dirty="0">
              <a:solidFill>
                <a:schemeClr val="bg1"/>
              </a:solidFill>
              <a:latin typeface="Palatino Linotype" pitchFamily="18" charset="0"/>
            </a:endParaRPr>
          </a:p>
        </p:txBody>
      </p:sp>
    </p:spTree>
    <p:extLst>
      <p:ext uri="{BB962C8B-B14F-4D97-AF65-F5344CB8AC3E}">
        <p14:creationId xmlns:p14="http://schemas.microsoft.com/office/powerpoint/2010/main" val="19938345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7507</TotalTime>
  <Words>1537</Words>
  <Application>Microsoft Office PowerPoint</Application>
  <PresentationFormat>On-screen Show (4:3)</PresentationFormat>
  <Paragraphs>278</Paragraphs>
  <Slides>29</Slides>
  <Notes>21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Ancient Greek for Everyone: A New Digital Resource for Beginning Greek Unit 10:  Greek Pronouns concluded </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1001 Elementary Greek</dc:title>
  <dc:creator>Wilfred E Major</dc:creator>
  <cp:lastModifiedBy>Wilfred E Major</cp:lastModifiedBy>
  <cp:revision>431</cp:revision>
  <dcterms:created xsi:type="dcterms:W3CDTF">2012-08-17T18:41:45Z</dcterms:created>
  <dcterms:modified xsi:type="dcterms:W3CDTF">2013-11-06T17:40:41Z</dcterms:modified>
</cp:coreProperties>
</file>